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328" r:id="rId16"/>
    <p:sldId id="270" r:id="rId17"/>
    <p:sldId id="296" r:id="rId18"/>
    <p:sldId id="308" r:id="rId19"/>
    <p:sldId id="309" r:id="rId20"/>
    <p:sldId id="310" r:id="rId21"/>
    <p:sldId id="311" r:id="rId22"/>
    <p:sldId id="312" r:id="rId23"/>
    <p:sldId id="313" r:id="rId24"/>
    <p:sldId id="314" r:id="rId25"/>
    <p:sldId id="315" r:id="rId26"/>
    <p:sldId id="316" r:id="rId27"/>
    <p:sldId id="322" r:id="rId28"/>
    <p:sldId id="323" r:id="rId29"/>
    <p:sldId id="319" r:id="rId30"/>
    <p:sldId id="324" r:id="rId31"/>
    <p:sldId id="321" r:id="rId32"/>
    <p:sldId id="325" r:id="rId33"/>
    <p:sldId id="327" r:id="rId34"/>
    <p:sldId id="326" r:id="rId35"/>
    <p:sldId id="271" r:id="rId36"/>
    <p:sldId id="272" r:id="rId37"/>
    <p:sldId id="275" r:id="rId38"/>
    <p:sldId id="276" r:id="rId39"/>
    <p:sldId id="277" r:id="rId40"/>
    <p:sldId id="278" r:id="rId41"/>
    <p:sldId id="280"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329" r:id="rId57"/>
    <p:sldId id="330" r:id="rId58"/>
    <p:sldId id="331" r:id="rId59"/>
    <p:sldId id="332" r:id="rId60"/>
    <p:sldId id="333" r:id="rId61"/>
    <p:sldId id="334"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10"/>
    <p:restoredTop sz="94629"/>
  </p:normalViewPr>
  <p:slideViewPr>
    <p:cSldViewPr snapToGrid="0">
      <p:cViewPr>
        <p:scale>
          <a:sx n="120" d="100"/>
          <a:sy n="120" d="100"/>
        </p:scale>
        <p:origin x="1400"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d5f9d78cb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d5f9d78cb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d5f9d78cb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d5f9d78cb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d5f9d78cb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d5f9d78cb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d2f4b97b0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d2f4b97b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d2f4b97b0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d2f4b97b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d2f4b97b0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d2f4b97b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904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d5f9d78cb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d5f9d78c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d5f9d78c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d5f9d78c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8697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21116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628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d2f4b97b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d2f4b97b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97597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8970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694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78074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0007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72072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618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04076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812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4702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d5f9d78cb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d5f9d78cb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5139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8612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76885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5157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6773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d5f9d78cb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d5f9d78cb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d5f9d78cb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d5f9d78cb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5f9d78cb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5f9d78c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d5f9d78cb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d5f9d78cb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d5f9d78cb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d5f9d78c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d2f4b97b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d2f4b97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d5f9d78cb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d5f9d78cb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d5f9d78cb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d5f9d78cb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d5f9d78cb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d5f9d78cb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d5f9d78cb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d5f9d78cb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d5f9d78cb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d5f9d78cb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d5f9d78cb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d5f9d78cb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d5f9d78cb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d5f9d78cb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d5f9d78cb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d5f9d78cb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d5f9d78cb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d5f9d78cb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d5f9d78cb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d5f9d78cb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d5f9d78cb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d5f9d78cb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d5f9d78cb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d5f9d78cb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d5f9d78cb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d5f9d78cb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d5f9d78cb_0_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d5f9d78cb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d2f4b97b0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d2f4b97b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d2f4b97b0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d2f4b97b0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74098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300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70130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76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d5f9d78cb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d5f9d78cb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089118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d5f9d78cb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d5f9d78cb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044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d5f9d78cb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d5f9d78cb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d5f9d78c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d5f9d78c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d5f9d78cb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d5f9d78cb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jp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1209750" y="1805387"/>
            <a:ext cx="1532724" cy="1532724"/>
          </a:xfrm>
          <a:prstGeom prst="rect">
            <a:avLst/>
          </a:prstGeom>
          <a:noFill/>
          <a:ln>
            <a:noFill/>
          </a:ln>
        </p:spPr>
      </p:pic>
      <p:sp>
        <p:nvSpPr>
          <p:cNvPr id="135" name="Google Shape;135;p13"/>
          <p:cNvSpPr txBox="1"/>
          <p:nvPr/>
        </p:nvSpPr>
        <p:spPr>
          <a:xfrm>
            <a:off x="0" y="418525"/>
            <a:ext cx="9144000" cy="762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600" b="1">
                <a:solidFill>
                  <a:srgbClr val="FFFFFF"/>
                </a:solidFill>
              </a:rPr>
              <a:t>Learn to program</a:t>
            </a:r>
            <a:endParaRPr sz="3600" b="1">
              <a:solidFill>
                <a:srgbClr val="FFFFFF"/>
              </a:solidFill>
            </a:endParaRPr>
          </a:p>
        </p:txBody>
      </p:sp>
      <p:pic>
        <p:nvPicPr>
          <p:cNvPr id="136" name="Google Shape;136;p13"/>
          <p:cNvPicPr preferRelativeResize="0"/>
          <p:nvPr/>
        </p:nvPicPr>
        <p:blipFill>
          <a:blip r:embed="rId4">
            <a:alphaModFix/>
          </a:blip>
          <a:stretch>
            <a:fillRect/>
          </a:stretch>
        </p:blipFill>
        <p:spPr>
          <a:xfrm>
            <a:off x="5617100" y="3938850"/>
            <a:ext cx="3473625" cy="1120075"/>
          </a:xfrm>
          <a:prstGeom prst="rect">
            <a:avLst/>
          </a:prstGeom>
          <a:noFill/>
          <a:ln>
            <a:noFill/>
          </a:ln>
        </p:spPr>
      </p:pic>
      <p:sp>
        <p:nvSpPr>
          <p:cNvPr id="137" name="Google Shape;137;p13"/>
          <p:cNvSpPr txBox="1"/>
          <p:nvPr/>
        </p:nvSpPr>
        <p:spPr>
          <a:xfrm>
            <a:off x="3338300" y="2190750"/>
            <a:ext cx="1630200" cy="76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200" b="1">
                <a:solidFill>
                  <a:srgbClr val="FFFFFF"/>
                </a:solidFill>
              </a:rPr>
              <a:t>Python</a:t>
            </a:r>
            <a:endParaRPr sz="3200" b="1" dirty="0">
              <a:solidFill>
                <a:srgbClr val="FFFFFF"/>
              </a:solidFill>
            </a:endParaRPr>
          </a:p>
        </p:txBody>
      </p:sp>
      <p:sp>
        <p:nvSpPr>
          <p:cNvPr id="138" name="Google Shape;138;p13"/>
          <p:cNvSpPr txBox="1"/>
          <p:nvPr/>
        </p:nvSpPr>
        <p:spPr>
          <a:xfrm>
            <a:off x="87400" y="4289188"/>
            <a:ext cx="4979100" cy="41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solidFill>
                  <a:srgbClr val="FFFFFF"/>
                </a:solidFill>
              </a:rPr>
              <a:t>William Hartemink, </a:t>
            </a:r>
            <a:r>
              <a:rPr lang="en" sz="1800" b="1" dirty="0" err="1">
                <a:solidFill>
                  <a:srgbClr val="FFFFFF"/>
                </a:solidFill>
              </a:rPr>
              <a:t>Hazem</a:t>
            </a:r>
            <a:r>
              <a:rPr lang="en" sz="1800" b="1" dirty="0">
                <a:solidFill>
                  <a:srgbClr val="FFFFFF"/>
                </a:solidFill>
              </a:rPr>
              <a:t> Hassan</a:t>
            </a:r>
            <a:endParaRPr sz="1800" b="1" dirty="0">
              <a:solidFill>
                <a:srgbClr val="FFFFFF"/>
              </a:solidFill>
            </a:endParaRPr>
          </a:p>
          <a:p>
            <a:pPr marL="0" lvl="0" indent="0" rtl="0">
              <a:spcBef>
                <a:spcPts val="0"/>
              </a:spcBef>
              <a:spcAft>
                <a:spcPts val="0"/>
              </a:spcAft>
              <a:buNone/>
            </a:pPr>
            <a:r>
              <a:rPr lang="en" sz="1800" b="1" dirty="0">
                <a:solidFill>
                  <a:srgbClr val="FFFFFF"/>
                </a:solidFill>
              </a:rPr>
              <a:t>October </a:t>
            </a:r>
            <a:r>
              <a:rPr lang="en-US" sz="1800" b="1" dirty="0" smtClean="0">
                <a:solidFill>
                  <a:srgbClr val="FFFFFF"/>
                </a:solidFill>
              </a:rPr>
              <a:t>17</a:t>
            </a:r>
            <a:r>
              <a:rPr lang="en" sz="1800" b="1" dirty="0" smtClean="0">
                <a:solidFill>
                  <a:srgbClr val="FFFFFF"/>
                </a:solidFill>
              </a:rPr>
              <a:t>, </a:t>
            </a:r>
            <a:r>
              <a:rPr lang="en" sz="1800" b="1" dirty="0">
                <a:solidFill>
                  <a:srgbClr val="FFFFFF"/>
                </a:solidFill>
              </a:rPr>
              <a:t>2018</a:t>
            </a:r>
            <a:endParaRPr sz="1800" b="1"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p:nvPr/>
        </p:nvSpPr>
        <p:spPr>
          <a:xfrm>
            <a:off x="1146800" y="4295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Stuff that we’ll automate?</a:t>
            </a:r>
            <a:endParaRPr sz="4800" b="1">
              <a:solidFill>
                <a:srgbClr val="FFFFFF"/>
              </a:solidFill>
            </a:endParaRPr>
          </a:p>
        </p:txBody>
      </p:sp>
      <p:pic>
        <p:nvPicPr>
          <p:cNvPr id="199" name="Google Shape;199;p22"/>
          <p:cNvPicPr preferRelativeResize="0"/>
          <p:nvPr/>
        </p:nvPicPr>
        <p:blipFill>
          <a:blip r:embed="rId3">
            <a:alphaModFix/>
          </a:blip>
          <a:stretch>
            <a:fillRect/>
          </a:stretch>
        </p:blipFill>
        <p:spPr>
          <a:xfrm>
            <a:off x="1099600" y="1850350"/>
            <a:ext cx="2105200" cy="1052600"/>
          </a:xfrm>
          <a:prstGeom prst="rect">
            <a:avLst/>
          </a:prstGeom>
          <a:noFill/>
          <a:ln>
            <a:noFill/>
          </a:ln>
        </p:spPr>
      </p:pic>
      <p:pic>
        <p:nvPicPr>
          <p:cNvPr id="200" name="Google Shape;200;p22"/>
          <p:cNvPicPr preferRelativeResize="0"/>
          <p:nvPr/>
        </p:nvPicPr>
        <p:blipFill>
          <a:blip r:embed="rId4">
            <a:alphaModFix/>
          </a:blip>
          <a:stretch>
            <a:fillRect/>
          </a:stretch>
        </p:blipFill>
        <p:spPr>
          <a:xfrm>
            <a:off x="3612400" y="1280850"/>
            <a:ext cx="1744750" cy="1744750"/>
          </a:xfrm>
          <a:prstGeom prst="rect">
            <a:avLst/>
          </a:prstGeom>
          <a:noFill/>
          <a:ln>
            <a:noFill/>
          </a:ln>
        </p:spPr>
      </p:pic>
      <p:pic>
        <p:nvPicPr>
          <p:cNvPr id="201" name="Google Shape;201;p22"/>
          <p:cNvPicPr preferRelativeResize="0"/>
          <p:nvPr/>
        </p:nvPicPr>
        <p:blipFill>
          <a:blip r:embed="rId5">
            <a:alphaModFix/>
          </a:blip>
          <a:stretch>
            <a:fillRect/>
          </a:stretch>
        </p:blipFill>
        <p:spPr>
          <a:xfrm>
            <a:off x="2123875" y="3286675"/>
            <a:ext cx="2838190" cy="153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p:nvPr/>
        </p:nvSpPr>
        <p:spPr>
          <a:xfrm>
            <a:off x="1146800" y="4295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Stuff that we’ll automate?</a:t>
            </a:r>
            <a:endParaRPr sz="4800" b="1">
              <a:solidFill>
                <a:srgbClr val="FFFFFF"/>
              </a:solidFill>
            </a:endParaRPr>
          </a:p>
        </p:txBody>
      </p:sp>
      <p:pic>
        <p:nvPicPr>
          <p:cNvPr id="207" name="Google Shape;207;p23"/>
          <p:cNvPicPr preferRelativeResize="0"/>
          <p:nvPr/>
        </p:nvPicPr>
        <p:blipFill>
          <a:blip r:embed="rId3">
            <a:alphaModFix/>
          </a:blip>
          <a:stretch>
            <a:fillRect/>
          </a:stretch>
        </p:blipFill>
        <p:spPr>
          <a:xfrm>
            <a:off x="1099600" y="1850350"/>
            <a:ext cx="2105200" cy="1052600"/>
          </a:xfrm>
          <a:prstGeom prst="rect">
            <a:avLst/>
          </a:prstGeom>
          <a:noFill/>
          <a:ln>
            <a:noFill/>
          </a:ln>
        </p:spPr>
      </p:pic>
      <p:pic>
        <p:nvPicPr>
          <p:cNvPr id="208" name="Google Shape;208;p23"/>
          <p:cNvPicPr preferRelativeResize="0"/>
          <p:nvPr/>
        </p:nvPicPr>
        <p:blipFill>
          <a:blip r:embed="rId4">
            <a:alphaModFix/>
          </a:blip>
          <a:stretch>
            <a:fillRect/>
          </a:stretch>
        </p:blipFill>
        <p:spPr>
          <a:xfrm>
            <a:off x="3612400" y="1280850"/>
            <a:ext cx="1744750" cy="1744750"/>
          </a:xfrm>
          <a:prstGeom prst="rect">
            <a:avLst/>
          </a:prstGeom>
          <a:noFill/>
          <a:ln>
            <a:noFill/>
          </a:ln>
        </p:spPr>
      </p:pic>
      <p:pic>
        <p:nvPicPr>
          <p:cNvPr id="209" name="Google Shape;209;p23"/>
          <p:cNvPicPr preferRelativeResize="0"/>
          <p:nvPr/>
        </p:nvPicPr>
        <p:blipFill>
          <a:blip r:embed="rId5">
            <a:alphaModFix/>
          </a:blip>
          <a:stretch>
            <a:fillRect/>
          </a:stretch>
        </p:blipFill>
        <p:spPr>
          <a:xfrm>
            <a:off x="2123875" y="3286675"/>
            <a:ext cx="2838190" cy="1537350"/>
          </a:xfrm>
          <a:prstGeom prst="rect">
            <a:avLst/>
          </a:prstGeom>
          <a:noFill/>
          <a:ln>
            <a:noFill/>
          </a:ln>
        </p:spPr>
      </p:pic>
      <p:pic>
        <p:nvPicPr>
          <p:cNvPr id="210" name="Google Shape;210;p23"/>
          <p:cNvPicPr preferRelativeResize="0"/>
          <p:nvPr/>
        </p:nvPicPr>
        <p:blipFill>
          <a:blip r:embed="rId6">
            <a:alphaModFix/>
          </a:blip>
          <a:stretch>
            <a:fillRect/>
          </a:stretch>
        </p:blipFill>
        <p:spPr>
          <a:xfrm>
            <a:off x="5866125" y="1376650"/>
            <a:ext cx="2678987" cy="1648950"/>
          </a:xfrm>
          <a:prstGeom prst="rect">
            <a:avLst/>
          </a:prstGeom>
          <a:noFill/>
          <a:ln>
            <a:noFill/>
          </a:ln>
        </p:spPr>
      </p:pic>
      <p:pic>
        <p:nvPicPr>
          <p:cNvPr id="211" name="Google Shape;211;p23"/>
          <p:cNvPicPr preferRelativeResize="0"/>
          <p:nvPr/>
        </p:nvPicPr>
        <p:blipFill>
          <a:blip r:embed="rId7">
            <a:alphaModFix/>
          </a:blip>
          <a:stretch>
            <a:fillRect/>
          </a:stretch>
        </p:blipFill>
        <p:spPr>
          <a:xfrm>
            <a:off x="5321800" y="3200025"/>
            <a:ext cx="3223289" cy="181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Learn to Program?</a:t>
            </a:r>
            <a:endParaRPr sz="4800" b="1">
              <a:solidFill>
                <a:srgbClr val="FFFFFF"/>
              </a:solidFill>
            </a:endParaRPr>
          </a:p>
        </p:txBody>
      </p:sp>
      <p:pic>
        <p:nvPicPr>
          <p:cNvPr id="217" name="Google Shape;217;p24"/>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218" name="Google Shape;218;p24"/>
          <p:cNvSpPr txBox="1"/>
          <p:nvPr/>
        </p:nvSpPr>
        <p:spPr>
          <a:xfrm>
            <a:off x="2224800" y="1764025"/>
            <a:ext cx="32601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Skills are in-demand</a:t>
            </a:r>
            <a:endParaRPr sz="2400" b="1">
              <a:solidFill>
                <a:srgbClr val="FFFFFF"/>
              </a:solidFill>
            </a:endParaRPr>
          </a:p>
        </p:txBody>
      </p:sp>
      <p:pic>
        <p:nvPicPr>
          <p:cNvPr id="219" name="Google Shape;219;p24"/>
          <p:cNvPicPr preferRelativeResize="0"/>
          <p:nvPr/>
        </p:nvPicPr>
        <p:blipFill>
          <a:blip r:embed="rId3">
            <a:alphaModFix/>
          </a:blip>
          <a:stretch>
            <a:fillRect/>
          </a:stretch>
        </p:blipFill>
        <p:spPr>
          <a:xfrm>
            <a:off x="1596150" y="2383302"/>
            <a:ext cx="628650" cy="628650"/>
          </a:xfrm>
          <a:prstGeom prst="rect">
            <a:avLst/>
          </a:prstGeom>
          <a:noFill/>
          <a:ln>
            <a:noFill/>
          </a:ln>
        </p:spPr>
      </p:pic>
      <p:sp>
        <p:nvSpPr>
          <p:cNvPr id="220" name="Google Shape;220;p24"/>
          <p:cNvSpPr txBox="1"/>
          <p:nvPr/>
        </p:nvSpPr>
        <p:spPr>
          <a:xfrm>
            <a:off x="2224800" y="2449825"/>
            <a:ext cx="52536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Programming is personally useful</a:t>
            </a:r>
            <a:endParaRPr sz="2400"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5"/>
          <p:cNvPicPr preferRelativeResize="0"/>
          <p:nvPr/>
        </p:nvPicPr>
        <p:blipFill>
          <a:blip r:embed="rId3">
            <a:alphaModFix/>
          </a:blip>
          <a:stretch>
            <a:fillRect/>
          </a:stretch>
        </p:blipFill>
        <p:spPr>
          <a:xfrm>
            <a:off x="0" y="-11"/>
            <a:ext cx="9143998" cy="4998021"/>
          </a:xfrm>
          <a:prstGeom prst="rect">
            <a:avLst/>
          </a:prstGeom>
          <a:noFill/>
          <a:ln>
            <a:noFill/>
          </a:ln>
        </p:spPr>
      </p:pic>
      <p:sp>
        <p:nvSpPr>
          <p:cNvPr id="226" name="Google Shape;226;p25"/>
          <p:cNvSpPr txBox="1"/>
          <p:nvPr/>
        </p:nvSpPr>
        <p:spPr>
          <a:xfrm>
            <a:off x="304725" y="711050"/>
            <a:ext cx="8541600" cy="390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200" b="1">
                <a:solidFill>
                  <a:srgbClr val="FFFFFF"/>
                </a:solidFill>
              </a:rPr>
              <a:t>Is it true that you have to start from a very young age?</a:t>
            </a:r>
            <a:endParaRPr sz="7200"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6"/>
          <p:cNvPicPr preferRelativeResize="0"/>
          <p:nvPr/>
        </p:nvPicPr>
        <p:blipFill>
          <a:blip r:embed="rId3">
            <a:alphaModFix/>
          </a:blip>
          <a:stretch>
            <a:fillRect/>
          </a:stretch>
        </p:blipFill>
        <p:spPr>
          <a:xfrm>
            <a:off x="1635000" y="152400"/>
            <a:ext cx="5874009"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6"/>
          <p:cNvPicPr preferRelativeResize="0"/>
          <p:nvPr/>
        </p:nvPicPr>
        <p:blipFill>
          <a:blip r:embed="rId3">
            <a:alphaModFix/>
          </a:blip>
          <a:stretch>
            <a:fillRect/>
          </a:stretch>
        </p:blipFill>
        <p:spPr>
          <a:xfrm>
            <a:off x="0" y="0"/>
            <a:ext cx="9144000" cy="5232396"/>
          </a:xfrm>
          <a:prstGeom prst="rect">
            <a:avLst/>
          </a:prstGeom>
          <a:noFill/>
          <a:ln>
            <a:noFill/>
          </a:ln>
        </p:spPr>
      </p:pic>
    </p:spTree>
    <p:extLst>
      <p:ext uri="{BB962C8B-B14F-4D97-AF65-F5344CB8AC3E}">
        <p14:creationId xmlns:p14="http://schemas.microsoft.com/office/powerpoint/2010/main" val="158694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Learn to Program?</a:t>
            </a:r>
            <a:endParaRPr sz="4800" b="1">
              <a:solidFill>
                <a:srgbClr val="FFFFFF"/>
              </a:solidFill>
            </a:endParaRPr>
          </a:p>
        </p:txBody>
      </p:sp>
      <p:pic>
        <p:nvPicPr>
          <p:cNvPr id="237" name="Google Shape;237;p27"/>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238" name="Google Shape;238;p27"/>
          <p:cNvSpPr txBox="1"/>
          <p:nvPr/>
        </p:nvSpPr>
        <p:spPr>
          <a:xfrm>
            <a:off x="2224800" y="1764025"/>
            <a:ext cx="32601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Skills are in-demand</a:t>
            </a:r>
            <a:endParaRPr sz="2400" b="1">
              <a:solidFill>
                <a:srgbClr val="FFFFFF"/>
              </a:solidFill>
            </a:endParaRPr>
          </a:p>
        </p:txBody>
      </p:sp>
      <p:pic>
        <p:nvPicPr>
          <p:cNvPr id="239" name="Google Shape;239;p27"/>
          <p:cNvPicPr preferRelativeResize="0"/>
          <p:nvPr/>
        </p:nvPicPr>
        <p:blipFill>
          <a:blip r:embed="rId3">
            <a:alphaModFix/>
          </a:blip>
          <a:stretch>
            <a:fillRect/>
          </a:stretch>
        </p:blipFill>
        <p:spPr>
          <a:xfrm>
            <a:off x="1596150" y="2383302"/>
            <a:ext cx="628650" cy="628650"/>
          </a:xfrm>
          <a:prstGeom prst="rect">
            <a:avLst/>
          </a:prstGeom>
          <a:noFill/>
          <a:ln>
            <a:noFill/>
          </a:ln>
        </p:spPr>
      </p:pic>
      <p:sp>
        <p:nvSpPr>
          <p:cNvPr id="240" name="Google Shape;240;p27"/>
          <p:cNvSpPr txBox="1"/>
          <p:nvPr/>
        </p:nvSpPr>
        <p:spPr>
          <a:xfrm>
            <a:off x="2224800" y="2449825"/>
            <a:ext cx="52536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Programming is personally useful</a:t>
            </a:r>
            <a:endParaRPr sz="2400" b="1">
              <a:solidFill>
                <a:srgbClr val="FFFFFF"/>
              </a:solidFill>
            </a:endParaRPr>
          </a:p>
        </p:txBody>
      </p:sp>
      <p:pic>
        <p:nvPicPr>
          <p:cNvPr id="241" name="Google Shape;241;p27"/>
          <p:cNvPicPr preferRelativeResize="0"/>
          <p:nvPr/>
        </p:nvPicPr>
        <p:blipFill>
          <a:blip r:embed="rId3">
            <a:alphaModFix/>
          </a:blip>
          <a:stretch>
            <a:fillRect/>
          </a:stretch>
        </p:blipFill>
        <p:spPr>
          <a:xfrm>
            <a:off x="1596150" y="3069102"/>
            <a:ext cx="628650" cy="628650"/>
          </a:xfrm>
          <a:prstGeom prst="rect">
            <a:avLst/>
          </a:prstGeom>
          <a:noFill/>
          <a:ln>
            <a:noFill/>
          </a:ln>
        </p:spPr>
      </p:pic>
      <p:sp>
        <p:nvSpPr>
          <p:cNvPr id="242" name="Google Shape;242;p27"/>
          <p:cNvSpPr txBox="1"/>
          <p:nvPr/>
        </p:nvSpPr>
        <p:spPr>
          <a:xfrm>
            <a:off x="2224800" y="3135625"/>
            <a:ext cx="57492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University age is a great time to start</a:t>
            </a:r>
            <a:endParaRPr sz="2400" b="1">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smtClean="0">
                <a:solidFill>
                  <a:srgbClr val="FFFFFF"/>
                </a:solidFill>
              </a:rPr>
              <a:t>Understanding </a:t>
            </a:r>
          </a:p>
          <a:p>
            <a:pPr marL="0" lvl="0" indent="0" algn="ctr" rtl="0">
              <a:spcBef>
                <a:spcPts val="0"/>
              </a:spcBef>
              <a:spcAft>
                <a:spcPts val="0"/>
              </a:spcAft>
              <a:buNone/>
            </a:pPr>
            <a:r>
              <a:rPr lang="en-US" sz="3600" b="1" dirty="0" smtClean="0">
                <a:solidFill>
                  <a:srgbClr val="FFFFFF"/>
                </a:solidFill>
              </a:rPr>
              <a:t>Programming Languages</a:t>
            </a:r>
            <a:endParaRPr sz="3600" b="1" dirty="0">
              <a:solidFill>
                <a:srgbClr val="FFFFFF"/>
              </a:solidFill>
            </a:endParaRPr>
          </a:p>
        </p:txBody>
      </p:sp>
    </p:spTree>
    <p:extLst>
      <p:ext uri="{BB962C8B-B14F-4D97-AF65-F5344CB8AC3E}">
        <p14:creationId xmlns:p14="http://schemas.microsoft.com/office/powerpoint/2010/main" val="154180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706" y="825398"/>
            <a:ext cx="6234223" cy="4158227"/>
          </a:xfrm>
          <a:prstGeom prst="rect">
            <a:avLst/>
          </a:prstGeom>
        </p:spPr>
      </p:pic>
      <p:sp>
        <p:nvSpPr>
          <p:cNvPr id="5" name="Google Shape;236;p27"/>
          <p:cNvSpPr txBox="1"/>
          <p:nvPr/>
        </p:nvSpPr>
        <p:spPr>
          <a:xfrm>
            <a:off x="2923955" y="1463352"/>
            <a:ext cx="5326912" cy="960872"/>
          </a:xfrm>
          <a:prstGeom prst="rect">
            <a:avLst/>
          </a:prstGeom>
          <a:solidFill>
            <a:schemeClr val="dk1"/>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5200" b="1" dirty="0" smtClean="0">
                <a:solidFill>
                  <a:srgbClr val="FFFFFF"/>
                </a:solidFill>
              </a:rPr>
              <a:t>Communication</a:t>
            </a:r>
            <a:endParaRPr sz="5200" b="1" dirty="0">
              <a:solidFill>
                <a:srgbClr val="FFFFFF"/>
              </a:solidFill>
            </a:endParaRPr>
          </a:p>
        </p:txBody>
      </p:sp>
    </p:spTree>
    <p:extLst>
      <p:ext uri="{BB962C8B-B14F-4D97-AF65-F5344CB8AC3E}">
        <p14:creationId xmlns:p14="http://schemas.microsoft.com/office/powerpoint/2010/main" val="73627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5"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b="1" smtClean="0">
                <a:solidFill>
                  <a:srgbClr val="FFFFFF"/>
                </a:solidFill>
              </a:rPr>
              <a:t>“Please leave the room"</a:t>
            </a:r>
            <a:endParaRPr sz="3600" b="1" dirty="0">
              <a:solidFill>
                <a:srgbClr val="FFFFFF"/>
              </a:solidFill>
            </a:endParaRPr>
          </a:p>
        </p:txBody>
      </p:sp>
    </p:spTree>
    <p:extLst>
      <p:ext uri="{BB962C8B-B14F-4D97-AF65-F5344CB8AC3E}">
        <p14:creationId xmlns:p14="http://schemas.microsoft.com/office/powerpoint/2010/main" val="1555030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p:nvPr/>
        </p:nvSpPr>
        <p:spPr>
          <a:xfrm>
            <a:off x="1167475" y="506650"/>
            <a:ext cx="7797600" cy="3921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6800" b="1">
                <a:solidFill>
                  <a:srgbClr val="FFFFFF"/>
                </a:solidFill>
              </a:rPr>
              <a:t>Why Learn to Program?</a:t>
            </a:r>
            <a:endParaRPr sz="68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47" y="537378"/>
            <a:ext cx="6537665" cy="4350519"/>
          </a:xfrm>
          <a:prstGeom prst="rect">
            <a:avLst/>
          </a:prstGeom>
        </p:spPr>
      </p:pic>
    </p:spTree>
    <p:extLst>
      <p:ext uri="{BB962C8B-B14F-4D97-AF65-F5344CB8AC3E}">
        <p14:creationId xmlns:p14="http://schemas.microsoft.com/office/powerpoint/2010/main" val="1935160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47" y="537378"/>
            <a:ext cx="6537665" cy="4350519"/>
          </a:xfrm>
          <a:prstGeom prst="rect">
            <a:avLst/>
          </a:prstGeom>
        </p:spPr>
      </p:pic>
      <p:sp>
        <p:nvSpPr>
          <p:cNvPr id="2" name="Freeform 1"/>
          <p:cNvSpPr/>
          <p:nvPr/>
        </p:nvSpPr>
        <p:spPr>
          <a:xfrm>
            <a:off x="7456923" y="941033"/>
            <a:ext cx="1163294" cy="3994951"/>
          </a:xfrm>
          <a:custGeom>
            <a:avLst/>
            <a:gdLst>
              <a:gd name="connsiteX0" fmla="*/ 18075 w 1163294"/>
              <a:gd name="connsiteY0" fmla="*/ 275208 h 3994951"/>
              <a:gd name="connsiteX1" fmla="*/ 18075 w 1163294"/>
              <a:gd name="connsiteY1" fmla="*/ 3373515 h 3994951"/>
              <a:gd name="connsiteX2" fmla="*/ 44708 w 1163294"/>
              <a:gd name="connsiteY2" fmla="*/ 3444536 h 3994951"/>
              <a:gd name="connsiteX3" fmla="*/ 80219 w 1163294"/>
              <a:gd name="connsiteY3" fmla="*/ 3551068 h 3994951"/>
              <a:gd name="connsiteX4" fmla="*/ 97974 w 1163294"/>
              <a:gd name="connsiteY4" fmla="*/ 3604334 h 3994951"/>
              <a:gd name="connsiteX5" fmla="*/ 133485 w 1163294"/>
              <a:gd name="connsiteY5" fmla="*/ 3693111 h 3994951"/>
              <a:gd name="connsiteX6" fmla="*/ 151240 w 1163294"/>
              <a:gd name="connsiteY6" fmla="*/ 3737499 h 3994951"/>
              <a:gd name="connsiteX7" fmla="*/ 160118 w 1163294"/>
              <a:gd name="connsiteY7" fmla="*/ 3764132 h 3994951"/>
              <a:gd name="connsiteX8" fmla="*/ 177873 w 1163294"/>
              <a:gd name="connsiteY8" fmla="*/ 3808520 h 3994951"/>
              <a:gd name="connsiteX9" fmla="*/ 204506 w 1163294"/>
              <a:gd name="connsiteY9" fmla="*/ 3888419 h 3994951"/>
              <a:gd name="connsiteX10" fmla="*/ 213384 w 1163294"/>
              <a:gd name="connsiteY10" fmla="*/ 3915052 h 3994951"/>
              <a:gd name="connsiteX11" fmla="*/ 222261 w 1163294"/>
              <a:gd name="connsiteY11" fmla="*/ 3950563 h 3994951"/>
              <a:gd name="connsiteX12" fmla="*/ 240017 w 1163294"/>
              <a:gd name="connsiteY12" fmla="*/ 3977196 h 3994951"/>
              <a:gd name="connsiteX13" fmla="*/ 266650 w 1163294"/>
              <a:gd name="connsiteY13" fmla="*/ 3994951 h 3994951"/>
              <a:gd name="connsiteX14" fmla="*/ 675023 w 1163294"/>
              <a:gd name="connsiteY14" fmla="*/ 3773010 h 3994951"/>
              <a:gd name="connsiteX15" fmla="*/ 754922 w 1163294"/>
              <a:gd name="connsiteY15" fmla="*/ 3675355 h 3994951"/>
              <a:gd name="connsiteX16" fmla="*/ 905842 w 1163294"/>
              <a:gd name="connsiteY16" fmla="*/ 3311371 h 3994951"/>
              <a:gd name="connsiteX17" fmla="*/ 941353 w 1163294"/>
              <a:gd name="connsiteY17" fmla="*/ 3195961 h 3994951"/>
              <a:gd name="connsiteX18" fmla="*/ 976863 w 1163294"/>
              <a:gd name="connsiteY18" fmla="*/ 3107184 h 3994951"/>
              <a:gd name="connsiteX19" fmla="*/ 1021252 w 1163294"/>
              <a:gd name="connsiteY19" fmla="*/ 2929631 h 3994951"/>
              <a:gd name="connsiteX20" fmla="*/ 1047885 w 1163294"/>
              <a:gd name="connsiteY20" fmla="*/ 2849732 h 3994951"/>
              <a:gd name="connsiteX21" fmla="*/ 1083395 w 1163294"/>
              <a:gd name="connsiteY21" fmla="*/ 2707689 h 3994951"/>
              <a:gd name="connsiteX22" fmla="*/ 1118906 w 1163294"/>
              <a:gd name="connsiteY22" fmla="*/ 2530136 h 3994951"/>
              <a:gd name="connsiteX23" fmla="*/ 1145539 w 1163294"/>
              <a:gd name="connsiteY23" fmla="*/ 2041864 h 3994951"/>
              <a:gd name="connsiteX24" fmla="*/ 1163294 w 1163294"/>
              <a:gd name="connsiteY24" fmla="*/ 1180730 h 3994951"/>
              <a:gd name="connsiteX25" fmla="*/ 1145539 w 1163294"/>
              <a:gd name="connsiteY25" fmla="*/ 523783 h 3994951"/>
              <a:gd name="connsiteX26" fmla="*/ 1092273 w 1163294"/>
              <a:gd name="connsiteY26" fmla="*/ 443884 h 3994951"/>
              <a:gd name="connsiteX27" fmla="*/ 1065640 w 1163294"/>
              <a:gd name="connsiteY27" fmla="*/ 399495 h 3994951"/>
              <a:gd name="connsiteX28" fmla="*/ 1021252 w 1163294"/>
              <a:gd name="connsiteY28" fmla="*/ 346229 h 3994951"/>
              <a:gd name="connsiteX29" fmla="*/ 914720 w 1163294"/>
              <a:gd name="connsiteY29" fmla="*/ 168676 h 3994951"/>
              <a:gd name="connsiteX30" fmla="*/ 879209 w 1163294"/>
              <a:gd name="connsiteY30" fmla="*/ 106532 h 3994951"/>
              <a:gd name="connsiteX31" fmla="*/ 817065 w 1163294"/>
              <a:gd name="connsiteY31" fmla="*/ 26633 h 3994951"/>
              <a:gd name="connsiteX32" fmla="*/ 781555 w 1163294"/>
              <a:gd name="connsiteY32" fmla="*/ 17755 h 3994951"/>
              <a:gd name="connsiteX33" fmla="*/ 657267 w 1163294"/>
              <a:gd name="connsiteY33" fmla="*/ 0 h 3994951"/>
              <a:gd name="connsiteX34" fmla="*/ 470836 w 1163294"/>
              <a:gd name="connsiteY34" fmla="*/ 8878 h 3994951"/>
              <a:gd name="connsiteX35" fmla="*/ 435326 w 1163294"/>
              <a:gd name="connsiteY35" fmla="*/ 17755 h 3994951"/>
              <a:gd name="connsiteX36" fmla="*/ 355427 w 1163294"/>
              <a:gd name="connsiteY36" fmla="*/ 62144 h 3994951"/>
              <a:gd name="connsiteX37" fmla="*/ 319916 w 1163294"/>
              <a:gd name="connsiteY37" fmla="*/ 71021 h 3994951"/>
              <a:gd name="connsiteX38" fmla="*/ 275527 w 1163294"/>
              <a:gd name="connsiteY38" fmla="*/ 88777 h 3994951"/>
              <a:gd name="connsiteX39" fmla="*/ 204506 w 1163294"/>
              <a:gd name="connsiteY39" fmla="*/ 115410 h 3994951"/>
              <a:gd name="connsiteX40" fmla="*/ 177873 w 1163294"/>
              <a:gd name="connsiteY40" fmla="*/ 133165 h 3994951"/>
              <a:gd name="connsiteX41" fmla="*/ 160118 w 1163294"/>
              <a:gd name="connsiteY41" fmla="*/ 159798 h 3994951"/>
              <a:gd name="connsiteX42" fmla="*/ 133485 w 1163294"/>
              <a:gd name="connsiteY42" fmla="*/ 177553 h 3994951"/>
              <a:gd name="connsiteX43" fmla="*/ 115729 w 1163294"/>
              <a:gd name="connsiteY43" fmla="*/ 195309 h 3994951"/>
              <a:gd name="connsiteX44" fmla="*/ 89096 w 1163294"/>
              <a:gd name="connsiteY44" fmla="*/ 213064 h 3994951"/>
              <a:gd name="connsiteX45" fmla="*/ 62463 w 1163294"/>
              <a:gd name="connsiteY45" fmla="*/ 239697 h 3994951"/>
              <a:gd name="connsiteX46" fmla="*/ 320 w 1163294"/>
              <a:gd name="connsiteY46" fmla="*/ 266330 h 3994951"/>
              <a:gd name="connsiteX47" fmla="*/ 18075 w 1163294"/>
              <a:gd name="connsiteY47" fmla="*/ 275208 h 39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3294" h="3994951">
                <a:moveTo>
                  <a:pt x="18075" y="275208"/>
                </a:moveTo>
                <a:cubicBezTo>
                  <a:pt x="21034" y="793072"/>
                  <a:pt x="6273" y="2340813"/>
                  <a:pt x="18075" y="3373515"/>
                </a:cubicBezTo>
                <a:cubicBezTo>
                  <a:pt x="18364" y="3398797"/>
                  <a:pt x="36713" y="3420550"/>
                  <a:pt x="44708" y="3444536"/>
                </a:cubicBezTo>
                <a:cubicBezTo>
                  <a:pt x="145926" y="3748191"/>
                  <a:pt x="-4038" y="3319365"/>
                  <a:pt x="80219" y="3551068"/>
                </a:cubicBezTo>
                <a:cubicBezTo>
                  <a:pt x="86615" y="3568657"/>
                  <a:pt x="91023" y="3586957"/>
                  <a:pt x="97974" y="3604334"/>
                </a:cubicBezTo>
                <a:lnTo>
                  <a:pt x="133485" y="3693111"/>
                </a:lnTo>
                <a:cubicBezTo>
                  <a:pt x="139403" y="3707907"/>
                  <a:pt x="146201" y="3722381"/>
                  <a:pt x="151240" y="3737499"/>
                </a:cubicBezTo>
                <a:cubicBezTo>
                  <a:pt x="154199" y="3746377"/>
                  <a:pt x="156832" y="3755370"/>
                  <a:pt x="160118" y="3764132"/>
                </a:cubicBezTo>
                <a:cubicBezTo>
                  <a:pt x="165713" y="3779053"/>
                  <a:pt x="172513" y="3793513"/>
                  <a:pt x="177873" y="3808520"/>
                </a:cubicBezTo>
                <a:cubicBezTo>
                  <a:pt x="187315" y="3834958"/>
                  <a:pt x="195628" y="3861786"/>
                  <a:pt x="204506" y="3888419"/>
                </a:cubicBezTo>
                <a:cubicBezTo>
                  <a:pt x="207465" y="3897297"/>
                  <a:pt x="211115" y="3905973"/>
                  <a:pt x="213384" y="3915052"/>
                </a:cubicBezTo>
                <a:cubicBezTo>
                  <a:pt x="216343" y="3926889"/>
                  <a:pt x="217455" y="3939348"/>
                  <a:pt x="222261" y="3950563"/>
                </a:cubicBezTo>
                <a:cubicBezTo>
                  <a:pt x="226464" y="3960370"/>
                  <a:pt x="232472" y="3969651"/>
                  <a:pt x="240017" y="3977196"/>
                </a:cubicBezTo>
                <a:cubicBezTo>
                  <a:pt x="247562" y="3984740"/>
                  <a:pt x="257772" y="3989033"/>
                  <a:pt x="266650" y="3994951"/>
                </a:cubicBezTo>
                <a:cubicBezTo>
                  <a:pt x="277122" y="3989715"/>
                  <a:pt x="583888" y="3870221"/>
                  <a:pt x="675023" y="3773010"/>
                </a:cubicBezTo>
                <a:cubicBezTo>
                  <a:pt x="703789" y="3742327"/>
                  <a:pt x="732742" y="3711090"/>
                  <a:pt x="754922" y="3675355"/>
                </a:cubicBezTo>
                <a:cubicBezTo>
                  <a:pt x="828916" y="3556142"/>
                  <a:pt x="861398" y="3444703"/>
                  <a:pt x="905842" y="3311371"/>
                </a:cubicBezTo>
                <a:cubicBezTo>
                  <a:pt x="918570" y="3273187"/>
                  <a:pt x="926405" y="3233332"/>
                  <a:pt x="941353" y="3195961"/>
                </a:cubicBezTo>
                <a:cubicBezTo>
                  <a:pt x="953190" y="3166369"/>
                  <a:pt x="966784" y="3137420"/>
                  <a:pt x="976863" y="3107184"/>
                </a:cubicBezTo>
                <a:cubicBezTo>
                  <a:pt x="1019620" y="2978912"/>
                  <a:pt x="988943" y="3045941"/>
                  <a:pt x="1021252" y="2929631"/>
                </a:cubicBezTo>
                <a:cubicBezTo>
                  <a:pt x="1028766" y="2902582"/>
                  <a:pt x="1040316" y="2876766"/>
                  <a:pt x="1047885" y="2849732"/>
                </a:cubicBezTo>
                <a:cubicBezTo>
                  <a:pt x="1061044" y="2802735"/>
                  <a:pt x="1075371" y="2755830"/>
                  <a:pt x="1083395" y="2707689"/>
                </a:cubicBezTo>
                <a:cubicBezTo>
                  <a:pt x="1105163" y="2577087"/>
                  <a:pt x="1092420" y="2636083"/>
                  <a:pt x="1118906" y="2530136"/>
                </a:cubicBezTo>
                <a:cubicBezTo>
                  <a:pt x="1147072" y="2276635"/>
                  <a:pt x="1138655" y="2392933"/>
                  <a:pt x="1145539" y="2041864"/>
                </a:cubicBezTo>
                <a:cubicBezTo>
                  <a:pt x="1163491" y="1126321"/>
                  <a:pt x="1144657" y="1777146"/>
                  <a:pt x="1163294" y="1180730"/>
                </a:cubicBezTo>
                <a:cubicBezTo>
                  <a:pt x="1157376" y="961748"/>
                  <a:pt x="1156616" y="742565"/>
                  <a:pt x="1145539" y="523783"/>
                </a:cubicBezTo>
                <a:cubicBezTo>
                  <a:pt x="1143273" y="479034"/>
                  <a:pt x="1116252" y="474714"/>
                  <a:pt x="1092273" y="443884"/>
                </a:cubicBezTo>
                <a:cubicBezTo>
                  <a:pt x="1081679" y="430264"/>
                  <a:pt x="1075789" y="413450"/>
                  <a:pt x="1065640" y="399495"/>
                </a:cubicBezTo>
                <a:cubicBezTo>
                  <a:pt x="1052046" y="380803"/>
                  <a:pt x="1035119" y="364719"/>
                  <a:pt x="1021252" y="346229"/>
                </a:cubicBezTo>
                <a:cubicBezTo>
                  <a:pt x="984062" y="296642"/>
                  <a:pt x="940898" y="214488"/>
                  <a:pt x="914720" y="168676"/>
                </a:cubicBezTo>
                <a:cubicBezTo>
                  <a:pt x="902883" y="147961"/>
                  <a:pt x="892443" y="126383"/>
                  <a:pt x="879209" y="106532"/>
                </a:cubicBezTo>
                <a:cubicBezTo>
                  <a:pt x="869463" y="91914"/>
                  <a:pt x="839531" y="39471"/>
                  <a:pt x="817065" y="26633"/>
                </a:cubicBezTo>
                <a:cubicBezTo>
                  <a:pt x="806472" y="20580"/>
                  <a:pt x="793614" y="19610"/>
                  <a:pt x="781555" y="17755"/>
                </a:cubicBezTo>
                <a:cubicBezTo>
                  <a:pt x="598791" y="-10362"/>
                  <a:pt x="777411" y="24029"/>
                  <a:pt x="657267" y="0"/>
                </a:cubicBezTo>
                <a:cubicBezTo>
                  <a:pt x="595123" y="2959"/>
                  <a:pt x="532852" y="3917"/>
                  <a:pt x="470836" y="8878"/>
                </a:cubicBezTo>
                <a:cubicBezTo>
                  <a:pt x="458674" y="9851"/>
                  <a:pt x="446475" y="12800"/>
                  <a:pt x="435326" y="17755"/>
                </a:cubicBezTo>
                <a:cubicBezTo>
                  <a:pt x="374325" y="44866"/>
                  <a:pt x="410408" y="41526"/>
                  <a:pt x="355427" y="62144"/>
                </a:cubicBezTo>
                <a:cubicBezTo>
                  <a:pt x="344003" y="66428"/>
                  <a:pt x="331491" y="67163"/>
                  <a:pt x="319916" y="71021"/>
                </a:cubicBezTo>
                <a:cubicBezTo>
                  <a:pt x="304798" y="76060"/>
                  <a:pt x="290449" y="83181"/>
                  <a:pt x="275527" y="88777"/>
                </a:cubicBezTo>
                <a:cubicBezTo>
                  <a:pt x="244782" y="100306"/>
                  <a:pt x="238840" y="98243"/>
                  <a:pt x="204506" y="115410"/>
                </a:cubicBezTo>
                <a:cubicBezTo>
                  <a:pt x="194963" y="120182"/>
                  <a:pt x="186751" y="127247"/>
                  <a:pt x="177873" y="133165"/>
                </a:cubicBezTo>
                <a:cubicBezTo>
                  <a:pt x="171955" y="142043"/>
                  <a:pt x="167663" y="152253"/>
                  <a:pt x="160118" y="159798"/>
                </a:cubicBezTo>
                <a:cubicBezTo>
                  <a:pt x="152573" y="167343"/>
                  <a:pt x="141817" y="170888"/>
                  <a:pt x="133485" y="177553"/>
                </a:cubicBezTo>
                <a:cubicBezTo>
                  <a:pt x="126949" y="182782"/>
                  <a:pt x="122265" y="190080"/>
                  <a:pt x="115729" y="195309"/>
                </a:cubicBezTo>
                <a:cubicBezTo>
                  <a:pt x="107397" y="201974"/>
                  <a:pt x="97293" y="206234"/>
                  <a:pt x="89096" y="213064"/>
                </a:cubicBezTo>
                <a:cubicBezTo>
                  <a:pt x="79451" y="221101"/>
                  <a:pt x="72108" y="231660"/>
                  <a:pt x="62463" y="239697"/>
                </a:cubicBezTo>
                <a:cubicBezTo>
                  <a:pt x="38525" y="259645"/>
                  <a:pt x="31490" y="260096"/>
                  <a:pt x="320" y="266330"/>
                </a:cubicBezTo>
                <a:cubicBezTo>
                  <a:pt x="-2582" y="266910"/>
                  <a:pt x="15116" y="-242656"/>
                  <a:pt x="18075" y="275208"/>
                </a:cubicBezTo>
                <a:close/>
              </a:path>
            </a:pathLst>
          </a:custGeom>
          <a:solidFill>
            <a:srgbClr val="FF0000">
              <a:alpha val="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3451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47" y="537378"/>
            <a:ext cx="6537665" cy="4350519"/>
          </a:xfrm>
          <a:prstGeom prst="rect">
            <a:avLst/>
          </a:prstGeom>
        </p:spPr>
      </p:pic>
      <p:sp>
        <p:nvSpPr>
          <p:cNvPr id="2" name="Freeform 1"/>
          <p:cNvSpPr/>
          <p:nvPr/>
        </p:nvSpPr>
        <p:spPr>
          <a:xfrm>
            <a:off x="7456923" y="941033"/>
            <a:ext cx="1163294" cy="3994951"/>
          </a:xfrm>
          <a:custGeom>
            <a:avLst/>
            <a:gdLst>
              <a:gd name="connsiteX0" fmla="*/ 18075 w 1163294"/>
              <a:gd name="connsiteY0" fmla="*/ 275208 h 3994951"/>
              <a:gd name="connsiteX1" fmla="*/ 18075 w 1163294"/>
              <a:gd name="connsiteY1" fmla="*/ 3373515 h 3994951"/>
              <a:gd name="connsiteX2" fmla="*/ 44708 w 1163294"/>
              <a:gd name="connsiteY2" fmla="*/ 3444536 h 3994951"/>
              <a:gd name="connsiteX3" fmla="*/ 80219 w 1163294"/>
              <a:gd name="connsiteY3" fmla="*/ 3551068 h 3994951"/>
              <a:gd name="connsiteX4" fmla="*/ 97974 w 1163294"/>
              <a:gd name="connsiteY4" fmla="*/ 3604334 h 3994951"/>
              <a:gd name="connsiteX5" fmla="*/ 133485 w 1163294"/>
              <a:gd name="connsiteY5" fmla="*/ 3693111 h 3994951"/>
              <a:gd name="connsiteX6" fmla="*/ 151240 w 1163294"/>
              <a:gd name="connsiteY6" fmla="*/ 3737499 h 3994951"/>
              <a:gd name="connsiteX7" fmla="*/ 160118 w 1163294"/>
              <a:gd name="connsiteY7" fmla="*/ 3764132 h 3994951"/>
              <a:gd name="connsiteX8" fmla="*/ 177873 w 1163294"/>
              <a:gd name="connsiteY8" fmla="*/ 3808520 h 3994951"/>
              <a:gd name="connsiteX9" fmla="*/ 204506 w 1163294"/>
              <a:gd name="connsiteY9" fmla="*/ 3888419 h 3994951"/>
              <a:gd name="connsiteX10" fmla="*/ 213384 w 1163294"/>
              <a:gd name="connsiteY10" fmla="*/ 3915052 h 3994951"/>
              <a:gd name="connsiteX11" fmla="*/ 222261 w 1163294"/>
              <a:gd name="connsiteY11" fmla="*/ 3950563 h 3994951"/>
              <a:gd name="connsiteX12" fmla="*/ 240017 w 1163294"/>
              <a:gd name="connsiteY12" fmla="*/ 3977196 h 3994951"/>
              <a:gd name="connsiteX13" fmla="*/ 266650 w 1163294"/>
              <a:gd name="connsiteY13" fmla="*/ 3994951 h 3994951"/>
              <a:gd name="connsiteX14" fmla="*/ 675023 w 1163294"/>
              <a:gd name="connsiteY14" fmla="*/ 3773010 h 3994951"/>
              <a:gd name="connsiteX15" fmla="*/ 754922 w 1163294"/>
              <a:gd name="connsiteY15" fmla="*/ 3675355 h 3994951"/>
              <a:gd name="connsiteX16" fmla="*/ 905842 w 1163294"/>
              <a:gd name="connsiteY16" fmla="*/ 3311371 h 3994951"/>
              <a:gd name="connsiteX17" fmla="*/ 941353 w 1163294"/>
              <a:gd name="connsiteY17" fmla="*/ 3195961 h 3994951"/>
              <a:gd name="connsiteX18" fmla="*/ 976863 w 1163294"/>
              <a:gd name="connsiteY18" fmla="*/ 3107184 h 3994951"/>
              <a:gd name="connsiteX19" fmla="*/ 1021252 w 1163294"/>
              <a:gd name="connsiteY19" fmla="*/ 2929631 h 3994951"/>
              <a:gd name="connsiteX20" fmla="*/ 1047885 w 1163294"/>
              <a:gd name="connsiteY20" fmla="*/ 2849732 h 3994951"/>
              <a:gd name="connsiteX21" fmla="*/ 1083395 w 1163294"/>
              <a:gd name="connsiteY21" fmla="*/ 2707689 h 3994951"/>
              <a:gd name="connsiteX22" fmla="*/ 1118906 w 1163294"/>
              <a:gd name="connsiteY22" fmla="*/ 2530136 h 3994951"/>
              <a:gd name="connsiteX23" fmla="*/ 1145539 w 1163294"/>
              <a:gd name="connsiteY23" fmla="*/ 2041864 h 3994951"/>
              <a:gd name="connsiteX24" fmla="*/ 1163294 w 1163294"/>
              <a:gd name="connsiteY24" fmla="*/ 1180730 h 3994951"/>
              <a:gd name="connsiteX25" fmla="*/ 1145539 w 1163294"/>
              <a:gd name="connsiteY25" fmla="*/ 523783 h 3994951"/>
              <a:gd name="connsiteX26" fmla="*/ 1092273 w 1163294"/>
              <a:gd name="connsiteY26" fmla="*/ 443884 h 3994951"/>
              <a:gd name="connsiteX27" fmla="*/ 1065640 w 1163294"/>
              <a:gd name="connsiteY27" fmla="*/ 399495 h 3994951"/>
              <a:gd name="connsiteX28" fmla="*/ 1021252 w 1163294"/>
              <a:gd name="connsiteY28" fmla="*/ 346229 h 3994951"/>
              <a:gd name="connsiteX29" fmla="*/ 914720 w 1163294"/>
              <a:gd name="connsiteY29" fmla="*/ 168676 h 3994951"/>
              <a:gd name="connsiteX30" fmla="*/ 879209 w 1163294"/>
              <a:gd name="connsiteY30" fmla="*/ 106532 h 3994951"/>
              <a:gd name="connsiteX31" fmla="*/ 817065 w 1163294"/>
              <a:gd name="connsiteY31" fmla="*/ 26633 h 3994951"/>
              <a:gd name="connsiteX32" fmla="*/ 781555 w 1163294"/>
              <a:gd name="connsiteY32" fmla="*/ 17755 h 3994951"/>
              <a:gd name="connsiteX33" fmla="*/ 657267 w 1163294"/>
              <a:gd name="connsiteY33" fmla="*/ 0 h 3994951"/>
              <a:gd name="connsiteX34" fmla="*/ 470836 w 1163294"/>
              <a:gd name="connsiteY34" fmla="*/ 8878 h 3994951"/>
              <a:gd name="connsiteX35" fmla="*/ 435326 w 1163294"/>
              <a:gd name="connsiteY35" fmla="*/ 17755 h 3994951"/>
              <a:gd name="connsiteX36" fmla="*/ 355427 w 1163294"/>
              <a:gd name="connsiteY36" fmla="*/ 62144 h 3994951"/>
              <a:gd name="connsiteX37" fmla="*/ 319916 w 1163294"/>
              <a:gd name="connsiteY37" fmla="*/ 71021 h 3994951"/>
              <a:gd name="connsiteX38" fmla="*/ 275527 w 1163294"/>
              <a:gd name="connsiteY38" fmla="*/ 88777 h 3994951"/>
              <a:gd name="connsiteX39" fmla="*/ 204506 w 1163294"/>
              <a:gd name="connsiteY39" fmla="*/ 115410 h 3994951"/>
              <a:gd name="connsiteX40" fmla="*/ 177873 w 1163294"/>
              <a:gd name="connsiteY40" fmla="*/ 133165 h 3994951"/>
              <a:gd name="connsiteX41" fmla="*/ 160118 w 1163294"/>
              <a:gd name="connsiteY41" fmla="*/ 159798 h 3994951"/>
              <a:gd name="connsiteX42" fmla="*/ 133485 w 1163294"/>
              <a:gd name="connsiteY42" fmla="*/ 177553 h 3994951"/>
              <a:gd name="connsiteX43" fmla="*/ 115729 w 1163294"/>
              <a:gd name="connsiteY43" fmla="*/ 195309 h 3994951"/>
              <a:gd name="connsiteX44" fmla="*/ 89096 w 1163294"/>
              <a:gd name="connsiteY44" fmla="*/ 213064 h 3994951"/>
              <a:gd name="connsiteX45" fmla="*/ 62463 w 1163294"/>
              <a:gd name="connsiteY45" fmla="*/ 239697 h 3994951"/>
              <a:gd name="connsiteX46" fmla="*/ 320 w 1163294"/>
              <a:gd name="connsiteY46" fmla="*/ 266330 h 3994951"/>
              <a:gd name="connsiteX47" fmla="*/ 18075 w 1163294"/>
              <a:gd name="connsiteY47" fmla="*/ 275208 h 39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3294" h="3994951">
                <a:moveTo>
                  <a:pt x="18075" y="275208"/>
                </a:moveTo>
                <a:cubicBezTo>
                  <a:pt x="21034" y="793072"/>
                  <a:pt x="6273" y="2340813"/>
                  <a:pt x="18075" y="3373515"/>
                </a:cubicBezTo>
                <a:cubicBezTo>
                  <a:pt x="18364" y="3398797"/>
                  <a:pt x="36713" y="3420550"/>
                  <a:pt x="44708" y="3444536"/>
                </a:cubicBezTo>
                <a:cubicBezTo>
                  <a:pt x="145926" y="3748191"/>
                  <a:pt x="-4038" y="3319365"/>
                  <a:pt x="80219" y="3551068"/>
                </a:cubicBezTo>
                <a:cubicBezTo>
                  <a:pt x="86615" y="3568657"/>
                  <a:pt x="91023" y="3586957"/>
                  <a:pt x="97974" y="3604334"/>
                </a:cubicBezTo>
                <a:lnTo>
                  <a:pt x="133485" y="3693111"/>
                </a:lnTo>
                <a:cubicBezTo>
                  <a:pt x="139403" y="3707907"/>
                  <a:pt x="146201" y="3722381"/>
                  <a:pt x="151240" y="3737499"/>
                </a:cubicBezTo>
                <a:cubicBezTo>
                  <a:pt x="154199" y="3746377"/>
                  <a:pt x="156832" y="3755370"/>
                  <a:pt x="160118" y="3764132"/>
                </a:cubicBezTo>
                <a:cubicBezTo>
                  <a:pt x="165713" y="3779053"/>
                  <a:pt x="172513" y="3793513"/>
                  <a:pt x="177873" y="3808520"/>
                </a:cubicBezTo>
                <a:cubicBezTo>
                  <a:pt x="187315" y="3834958"/>
                  <a:pt x="195628" y="3861786"/>
                  <a:pt x="204506" y="3888419"/>
                </a:cubicBezTo>
                <a:cubicBezTo>
                  <a:pt x="207465" y="3897297"/>
                  <a:pt x="211115" y="3905973"/>
                  <a:pt x="213384" y="3915052"/>
                </a:cubicBezTo>
                <a:cubicBezTo>
                  <a:pt x="216343" y="3926889"/>
                  <a:pt x="217455" y="3939348"/>
                  <a:pt x="222261" y="3950563"/>
                </a:cubicBezTo>
                <a:cubicBezTo>
                  <a:pt x="226464" y="3960370"/>
                  <a:pt x="232472" y="3969651"/>
                  <a:pt x="240017" y="3977196"/>
                </a:cubicBezTo>
                <a:cubicBezTo>
                  <a:pt x="247562" y="3984740"/>
                  <a:pt x="257772" y="3989033"/>
                  <a:pt x="266650" y="3994951"/>
                </a:cubicBezTo>
                <a:cubicBezTo>
                  <a:pt x="277122" y="3989715"/>
                  <a:pt x="583888" y="3870221"/>
                  <a:pt x="675023" y="3773010"/>
                </a:cubicBezTo>
                <a:cubicBezTo>
                  <a:pt x="703789" y="3742327"/>
                  <a:pt x="732742" y="3711090"/>
                  <a:pt x="754922" y="3675355"/>
                </a:cubicBezTo>
                <a:cubicBezTo>
                  <a:pt x="828916" y="3556142"/>
                  <a:pt x="861398" y="3444703"/>
                  <a:pt x="905842" y="3311371"/>
                </a:cubicBezTo>
                <a:cubicBezTo>
                  <a:pt x="918570" y="3273187"/>
                  <a:pt x="926405" y="3233332"/>
                  <a:pt x="941353" y="3195961"/>
                </a:cubicBezTo>
                <a:cubicBezTo>
                  <a:pt x="953190" y="3166369"/>
                  <a:pt x="966784" y="3137420"/>
                  <a:pt x="976863" y="3107184"/>
                </a:cubicBezTo>
                <a:cubicBezTo>
                  <a:pt x="1019620" y="2978912"/>
                  <a:pt x="988943" y="3045941"/>
                  <a:pt x="1021252" y="2929631"/>
                </a:cubicBezTo>
                <a:cubicBezTo>
                  <a:pt x="1028766" y="2902582"/>
                  <a:pt x="1040316" y="2876766"/>
                  <a:pt x="1047885" y="2849732"/>
                </a:cubicBezTo>
                <a:cubicBezTo>
                  <a:pt x="1061044" y="2802735"/>
                  <a:pt x="1075371" y="2755830"/>
                  <a:pt x="1083395" y="2707689"/>
                </a:cubicBezTo>
                <a:cubicBezTo>
                  <a:pt x="1105163" y="2577087"/>
                  <a:pt x="1092420" y="2636083"/>
                  <a:pt x="1118906" y="2530136"/>
                </a:cubicBezTo>
                <a:cubicBezTo>
                  <a:pt x="1147072" y="2276635"/>
                  <a:pt x="1138655" y="2392933"/>
                  <a:pt x="1145539" y="2041864"/>
                </a:cubicBezTo>
                <a:cubicBezTo>
                  <a:pt x="1163491" y="1126321"/>
                  <a:pt x="1144657" y="1777146"/>
                  <a:pt x="1163294" y="1180730"/>
                </a:cubicBezTo>
                <a:cubicBezTo>
                  <a:pt x="1157376" y="961748"/>
                  <a:pt x="1156616" y="742565"/>
                  <a:pt x="1145539" y="523783"/>
                </a:cubicBezTo>
                <a:cubicBezTo>
                  <a:pt x="1143273" y="479034"/>
                  <a:pt x="1116252" y="474714"/>
                  <a:pt x="1092273" y="443884"/>
                </a:cubicBezTo>
                <a:cubicBezTo>
                  <a:pt x="1081679" y="430264"/>
                  <a:pt x="1075789" y="413450"/>
                  <a:pt x="1065640" y="399495"/>
                </a:cubicBezTo>
                <a:cubicBezTo>
                  <a:pt x="1052046" y="380803"/>
                  <a:pt x="1035119" y="364719"/>
                  <a:pt x="1021252" y="346229"/>
                </a:cubicBezTo>
                <a:cubicBezTo>
                  <a:pt x="984062" y="296642"/>
                  <a:pt x="940898" y="214488"/>
                  <a:pt x="914720" y="168676"/>
                </a:cubicBezTo>
                <a:cubicBezTo>
                  <a:pt x="902883" y="147961"/>
                  <a:pt x="892443" y="126383"/>
                  <a:pt x="879209" y="106532"/>
                </a:cubicBezTo>
                <a:cubicBezTo>
                  <a:pt x="869463" y="91914"/>
                  <a:pt x="839531" y="39471"/>
                  <a:pt x="817065" y="26633"/>
                </a:cubicBezTo>
                <a:cubicBezTo>
                  <a:pt x="806472" y="20580"/>
                  <a:pt x="793614" y="19610"/>
                  <a:pt x="781555" y="17755"/>
                </a:cubicBezTo>
                <a:cubicBezTo>
                  <a:pt x="598791" y="-10362"/>
                  <a:pt x="777411" y="24029"/>
                  <a:pt x="657267" y="0"/>
                </a:cubicBezTo>
                <a:cubicBezTo>
                  <a:pt x="595123" y="2959"/>
                  <a:pt x="532852" y="3917"/>
                  <a:pt x="470836" y="8878"/>
                </a:cubicBezTo>
                <a:cubicBezTo>
                  <a:pt x="458674" y="9851"/>
                  <a:pt x="446475" y="12800"/>
                  <a:pt x="435326" y="17755"/>
                </a:cubicBezTo>
                <a:cubicBezTo>
                  <a:pt x="374325" y="44866"/>
                  <a:pt x="410408" y="41526"/>
                  <a:pt x="355427" y="62144"/>
                </a:cubicBezTo>
                <a:cubicBezTo>
                  <a:pt x="344003" y="66428"/>
                  <a:pt x="331491" y="67163"/>
                  <a:pt x="319916" y="71021"/>
                </a:cubicBezTo>
                <a:cubicBezTo>
                  <a:pt x="304798" y="76060"/>
                  <a:pt x="290449" y="83181"/>
                  <a:pt x="275527" y="88777"/>
                </a:cubicBezTo>
                <a:cubicBezTo>
                  <a:pt x="244782" y="100306"/>
                  <a:pt x="238840" y="98243"/>
                  <a:pt x="204506" y="115410"/>
                </a:cubicBezTo>
                <a:cubicBezTo>
                  <a:pt x="194963" y="120182"/>
                  <a:pt x="186751" y="127247"/>
                  <a:pt x="177873" y="133165"/>
                </a:cubicBezTo>
                <a:cubicBezTo>
                  <a:pt x="171955" y="142043"/>
                  <a:pt x="167663" y="152253"/>
                  <a:pt x="160118" y="159798"/>
                </a:cubicBezTo>
                <a:cubicBezTo>
                  <a:pt x="152573" y="167343"/>
                  <a:pt x="141817" y="170888"/>
                  <a:pt x="133485" y="177553"/>
                </a:cubicBezTo>
                <a:cubicBezTo>
                  <a:pt x="126949" y="182782"/>
                  <a:pt x="122265" y="190080"/>
                  <a:pt x="115729" y="195309"/>
                </a:cubicBezTo>
                <a:cubicBezTo>
                  <a:pt x="107397" y="201974"/>
                  <a:pt x="97293" y="206234"/>
                  <a:pt x="89096" y="213064"/>
                </a:cubicBezTo>
                <a:cubicBezTo>
                  <a:pt x="79451" y="221101"/>
                  <a:pt x="72108" y="231660"/>
                  <a:pt x="62463" y="239697"/>
                </a:cubicBezTo>
                <a:cubicBezTo>
                  <a:pt x="38525" y="259645"/>
                  <a:pt x="31490" y="260096"/>
                  <a:pt x="320" y="266330"/>
                </a:cubicBezTo>
                <a:cubicBezTo>
                  <a:pt x="-2582" y="266910"/>
                  <a:pt x="15116" y="-242656"/>
                  <a:pt x="18075" y="275208"/>
                </a:cubicBezTo>
                <a:close/>
              </a:path>
            </a:pathLst>
          </a:custGeom>
          <a:solidFill>
            <a:srgbClr val="FF0000">
              <a:alpha val="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4" name="Freeform 3"/>
          <p:cNvSpPr/>
          <p:nvPr/>
        </p:nvSpPr>
        <p:spPr>
          <a:xfrm>
            <a:off x="6262577" y="2375384"/>
            <a:ext cx="691116" cy="2239146"/>
          </a:xfrm>
          <a:custGeom>
            <a:avLst/>
            <a:gdLst>
              <a:gd name="connsiteX0" fmla="*/ 0 w 691116"/>
              <a:gd name="connsiteY0" fmla="*/ 2217881 h 2239146"/>
              <a:gd name="connsiteX1" fmla="*/ 21265 w 691116"/>
              <a:gd name="connsiteY1" fmla="*/ 2185983 h 2239146"/>
              <a:gd name="connsiteX2" fmla="*/ 42530 w 691116"/>
              <a:gd name="connsiteY2" fmla="*/ 2122188 h 2239146"/>
              <a:gd name="connsiteX3" fmla="*/ 106325 w 691116"/>
              <a:gd name="connsiteY3" fmla="*/ 2047760 h 2239146"/>
              <a:gd name="connsiteX4" fmla="*/ 127590 w 691116"/>
              <a:gd name="connsiteY4" fmla="*/ 2005230 h 2239146"/>
              <a:gd name="connsiteX5" fmla="*/ 180753 w 691116"/>
              <a:gd name="connsiteY5" fmla="*/ 1952067 h 2239146"/>
              <a:gd name="connsiteX6" fmla="*/ 255181 w 691116"/>
              <a:gd name="connsiteY6" fmla="*/ 1856374 h 2239146"/>
              <a:gd name="connsiteX7" fmla="*/ 350874 w 691116"/>
              <a:gd name="connsiteY7" fmla="*/ 1803211 h 2239146"/>
              <a:gd name="connsiteX8" fmla="*/ 382772 w 691116"/>
              <a:gd name="connsiteY8" fmla="*/ 1781946 h 2239146"/>
              <a:gd name="connsiteX9" fmla="*/ 404037 w 691116"/>
              <a:gd name="connsiteY9" fmla="*/ 1813844 h 2239146"/>
              <a:gd name="connsiteX10" fmla="*/ 425302 w 691116"/>
              <a:gd name="connsiteY10" fmla="*/ 1877639 h 2239146"/>
              <a:gd name="connsiteX11" fmla="*/ 457200 w 691116"/>
              <a:gd name="connsiteY11" fmla="*/ 1920169 h 2239146"/>
              <a:gd name="connsiteX12" fmla="*/ 478465 w 691116"/>
              <a:gd name="connsiteY12" fmla="*/ 1941435 h 2239146"/>
              <a:gd name="connsiteX13" fmla="*/ 542260 w 691116"/>
              <a:gd name="connsiteY13" fmla="*/ 2047760 h 2239146"/>
              <a:gd name="connsiteX14" fmla="*/ 574158 w 691116"/>
              <a:gd name="connsiteY14" fmla="*/ 2079658 h 2239146"/>
              <a:gd name="connsiteX15" fmla="*/ 627321 w 691116"/>
              <a:gd name="connsiteY15" fmla="*/ 2143453 h 2239146"/>
              <a:gd name="connsiteX16" fmla="*/ 648586 w 691116"/>
              <a:gd name="connsiteY16" fmla="*/ 2185983 h 2239146"/>
              <a:gd name="connsiteX17" fmla="*/ 669851 w 691116"/>
              <a:gd name="connsiteY17" fmla="*/ 2207249 h 2239146"/>
              <a:gd name="connsiteX18" fmla="*/ 691116 w 691116"/>
              <a:gd name="connsiteY18" fmla="*/ 2239146 h 2239146"/>
              <a:gd name="connsiteX19" fmla="*/ 669851 w 691116"/>
              <a:gd name="connsiteY19" fmla="*/ 2143453 h 2239146"/>
              <a:gd name="connsiteX20" fmla="*/ 648586 w 691116"/>
              <a:gd name="connsiteY20" fmla="*/ 2111556 h 2239146"/>
              <a:gd name="connsiteX21" fmla="*/ 584790 w 691116"/>
              <a:gd name="connsiteY21" fmla="*/ 2069025 h 2239146"/>
              <a:gd name="connsiteX22" fmla="*/ 531628 w 691116"/>
              <a:gd name="connsiteY22" fmla="*/ 2005230 h 2239146"/>
              <a:gd name="connsiteX23" fmla="*/ 457200 w 691116"/>
              <a:gd name="connsiteY23" fmla="*/ 1909537 h 2239146"/>
              <a:gd name="connsiteX24" fmla="*/ 435935 w 691116"/>
              <a:gd name="connsiteY24" fmla="*/ 1845742 h 2239146"/>
              <a:gd name="connsiteX25" fmla="*/ 425302 w 691116"/>
              <a:gd name="connsiteY25" fmla="*/ 1813844 h 2239146"/>
              <a:gd name="connsiteX26" fmla="*/ 393404 w 691116"/>
              <a:gd name="connsiteY26" fmla="*/ 1696886 h 2239146"/>
              <a:gd name="connsiteX27" fmla="*/ 372139 w 691116"/>
              <a:gd name="connsiteY27" fmla="*/ 1654356 h 2239146"/>
              <a:gd name="connsiteX28" fmla="*/ 340242 w 691116"/>
              <a:gd name="connsiteY28" fmla="*/ 1516132 h 2239146"/>
              <a:gd name="connsiteX29" fmla="*/ 329609 w 691116"/>
              <a:gd name="connsiteY29" fmla="*/ 1473602 h 2239146"/>
              <a:gd name="connsiteX30" fmla="*/ 318976 w 691116"/>
              <a:gd name="connsiteY30" fmla="*/ 1441704 h 2239146"/>
              <a:gd name="connsiteX31" fmla="*/ 276446 w 691116"/>
              <a:gd name="connsiteY31" fmla="*/ 1314114 h 2239146"/>
              <a:gd name="connsiteX32" fmla="*/ 265814 w 691116"/>
              <a:gd name="connsiteY32" fmla="*/ 1271583 h 2239146"/>
              <a:gd name="connsiteX33" fmla="*/ 255181 w 691116"/>
              <a:gd name="connsiteY33" fmla="*/ 1239686 h 2239146"/>
              <a:gd name="connsiteX34" fmla="*/ 233916 w 691116"/>
              <a:gd name="connsiteY34" fmla="*/ 1133360 h 2239146"/>
              <a:gd name="connsiteX35" fmla="*/ 244549 w 691116"/>
              <a:gd name="connsiteY35" fmla="*/ 846281 h 2239146"/>
              <a:gd name="connsiteX36" fmla="*/ 255181 w 691116"/>
              <a:gd name="connsiteY36" fmla="*/ 793118 h 2239146"/>
              <a:gd name="connsiteX37" fmla="*/ 265814 w 691116"/>
              <a:gd name="connsiteY37" fmla="*/ 729323 h 2239146"/>
              <a:gd name="connsiteX38" fmla="*/ 287079 w 691116"/>
              <a:gd name="connsiteY38" fmla="*/ 591100 h 2239146"/>
              <a:gd name="connsiteX39" fmla="*/ 308344 w 691116"/>
              <a:gd name="connsiteY39" fmla="*/ 516672 h 2239146"/>
              <a:gd name="connsiteX40" fmla="*/ 318976 w 691116"/>
              <a:gd name="connsiteY40" fmla="*/ 474142 h 2239146"/>
              <a:gd name="connsiteX41" fmla="*/ 329609 w 691116"/>
              <a:gd name="connsiteY41" fmla="*/ 442244 h 2239146"/>
              <a:gd name="connsiteX42" fmla="*/ 361507 w 691116"/>
              <a:gd name="connsiteY42" fmla="*/ 431611 h 2239146"/>
              <a:gd name="connsiteX43" fmla="*/ 382772 w 691116"/>
              <a:gd name="connsiteY43" fmla="*/ 654895 h 2239146"/>
              <a:gd name="connsiteX44" fmla="*/ 414670 w 691116"/>
              <a:gd name="connsiteY44" fmla="*/ 803751 h 2239146"/>
              <a:gd name="connsiteX45" fmla="*/ 435935 w 691116"/>
              <a:gd name="connsiteY45" fmla="*/ 984504 h 2239146"/>
              <a:gd name="connsiteX46" fmla="*/ 446567 w 691116"/>
              <a:gd name="connsiteY46" fmla="*/ 1260951 h 2239146"/>
              <a:gd name="connsiteX47" fmla="*/ 457200 w 691116"/>
              <a:gd name="connsiteY47" fmla="*/ 1388542 h 2239146"/>
              <a:gd name="connsiteX48" fmla="*/ 467832 w 691116"/>
              <a:gd name="connsiteY48" fmla="*/ 1569295 h 2239146"/>
              <a:gd name="connsiteX49" fmla="*/ 457200 w 691116"/>
              <a:gd name="connsiteY49" fmla="*/ 1718151 h 2239146"/>
              <a:gd name="connsiteX50" fmla="*/ 446567 w 691116"/>
              <a:gd name="connsiteY50" fmla="*/ 1750049 h 2239146"/>
              <a:gd name="connsiteX51" fmla="*/ 414670 w 691116"/>
              <a:gd name="connsiteY51" fmla="*/ 1739416 h 2239146"/>
              <a:gd name="connsiteX52" fmla="*/ 404037 w 691116"/>
              <a:gd name="connsiteY52" fmla="*/ 1707518 h 2239146"/>
              <a:gd name="connsiteX53" fmla="*/ 382772 w 691116"/>
              <a:gd name="connsiteY53" fmla="*/ 1601193 h 2239146"/>
              <a:gd name="connsiteX54" fmla="*/ 318976 w 691116"/>
              <a:gd name="connsiteY54" fmla="*/ 1516132 h 2239146"/>
              <a:gd name="connsiteX55" fmla="*/ 287079 w 691116"/>
              <a:gd name="connsiteY55" fmla="*/ 1452337 h 2239146"/>
              <a:gd name="connsiteX56" fmla="*/ 265814 w 691116"/>
              <a:gd name="connsiteY56" fmla="*/ 1377909 h 2239146"/>
              <a:gd name="connsiteX57" fmla="*/ 255181 w 691116"/>
              <a:gd name="connsiteY57" fmla="*/ 1239686 h 2239146"/>
              <a:gd name="connsiteX58" fmla="*/ 244549 w 691116"/>
              <a:gd name="connsiteY58" fmla="*/ 1197156 h 2239146"/>
              <a:gd name="connsiteX59" fmla="*/ 233916 w 691116"/>
              <a:gd name="connsiteY59" fmla="*/ 1133360 h 2239146"/>
              <a:gd name="connsiteX60" fmla="*/ 244549 w 691116"/>
              <a:gd name="connsiteY60" fmla="*/ 750588 h 2239146"/>
              <a:gd name="connsiteX61" fmla="*/ 265814 w 691116"/>
              <a:gd name="connsiteY61" fmla="*/ 686793 h 2239146"/>
              <a:gd name="connsiteX62" fmla="*/ 276446 w 691116"/>
              <a:gd name="connsiteY62" fmla="*/ 654895 h 2239146"/>
              <a:gd name="connsiteX63" fmla="*/ 318976 w 691116"/>
              <a:gd name="connsiteY63" fmla="*/ 527304 h 2239146"/>
              <a:gd name="connsiteX64" fmla="*/ 329609 w 691116"/>
              <a:gd name="connsiteY64" fmla="*/ 495407 h 2239146"/>
              <a:gd name="connsiteX65" fmla="*/ 361507 w 691116"/>
              <a:gd name="connsiteY65" fmla="*/ 474142 h 2239146"/>
              <a:gd name="connsiteX66" fmla="*/ 435935 w 691116"/>
              <a:gd name="connsiteY66" fmla="*/ 452876 h 2239146"/>
              <a:gd name="connsiteX67" fmla="*/ 467832 w 691116"/>
              <a:gd name="connsiteY67" fmla="*/ 431611 h 2239146"/>
              <a:gd name="connsiteX68" fmla="*/ 510363 w 691116"/>
              <a:gd name="connsiteY68" fmla="*/ 367816 h 2239146"/>
              <a:gd name="connsiteX69" fmla="*/ 531628 w 691116"/>
              <a:gd name="connsiteY69" fmla="*/ 293388 h 2239146"/>
              <a:gd name="connsiteX70" fmla="*/ 520995 w 691116"/>
              <a:gd name="connsiteY70" fmla="*/ 155165 h 2239146"/>
              <a:gd name="connsiteX71" fmla="*/ 467832 w 691116"/>
              <a:gd name="connsiteY71" fmla="*/ 91369 h 2239146"/>
              <a:gd name="connsiteX72" fmla="*/ 382772 w 691116"/>
              <a:gd name="connsiteY72" fmla="*/ 48839 h 2239146"/>
              <a:gd name="connsiteX73" fmla="*/ 340242 w 691116"/>
              <a:gd name="connsiteY73" fmla="*/ 27574 h 2239146"/>
              <a:gd name="connsiteX74" fmla="*/ 287079 w 691116"/>
              <a:gd name="connsiteY74" fmla="*/ 16942 h 2239146"/>
              <a:gd name="connsiteX75" fmla="*/ 255181 w 691116"/>
              <a:gd name="connsiteY75" fmla="*/ 6309 h 2239146"/>
              <a:gd name="connsiteX76" fmla="*/ 95693 w 691116"/>
              <a:gd name="connsiteY76" fmla="*/ 16942 h 2239146"/>
              <a:gd name="connsiteX77" fmla="*/ 106325 w 691116"/>
              <a:gd name="connsiteY77" fmla="*/ 123267 h 2239146"/>
              <a:gd name="connsiteX78" fmla="*/ 127590 w 691116"/>
              <a:gd name="connsiteY78" fmla="*/ 187063 h 2239146"/>
              <a:gd name="connsiteX79" fmla="*/ 159488 w 691116"/>
              <a:gd name="connsiteY79" fmla="*/ 293388 h 2239146"/>
              <a:gd name="connsiteX80" fmla="*/ 180753 w 691116"/>
              <a:gd name="connsiteY80" fmla="*/ 325286 h 2239146"/>
              <a:gd name="connsiteX81" fmla="*/ 191386 w 691116"/>
              <a:gd name="connsiteY81" fmla="*/ 357183 h 2239146"/>
              <a:gd name="connsiteX82" fmla="*/ 212651 w 691116"/>
              <a:gd name="connsiteY82" fmla="*/ 378449 h 2239146"/>
              <a:gd name="connsiteX83" fmla="*/ 233916 w 691116"/>
              <a:gd name="connsiteY83" fmla="*/ 410346 h 2239146"/>
              <a:gd name="connsiteX84" fmla="*/ 308344 w 691116"/>
              <a:gd name="connsiteY84" fmla="*/ 431611 h 223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91116" h="2239146">
                <a:moveTo>
                  <a:pt x="0" y="2217881"/>
                </a:moveTo>
                <a:cubicBezTo>
                  <a:pt x="7088" y="2207248"/>
                  <a:pt x="16075" y="2197660"/>
                  <a:pt x="21265" y="2185983"/>
                </a:cubicBezTo>
                <a:cubicBezTo>
                  <a:pt x="30369" y="2165500"/>
                  <a:pt x="26680" y="2138038"/>
                  <a:pt x="42530" y="2122188"/>
                </a:cubicBezTo>
                <a:cubicBezTo>
                  <a:pt x="71527" y="2093191"/>
                  <a:pt x="83591" y="2084134"/>
                  <a:pt x="106325" y="2047760"/>
                </a:cubicBezTo>
                <a:cubicBezTo>
                  <a:pt x="114725" y="2034319"/>
                  <a:pt x="117859" y="2017741"/>
                  <a:pt x="127590" y="2005230"/>
                </a:cubicBezTo>
                <a:cubicBezTo>
                  <a:pt x="142976" y="1985448"/>
                  <a:pt x="164250" y="1970928"/>
                  <a:pt x="180753" y="1952067"/>
                </a:cubicBezTo>
                <a:cubicBezTo>
                  <a:pt x="238080" y="1886550"/>
                  <a:pt x="148981" y="1952919"/>
                  <a:pt x="255181" y="1856374"/>
                </a:cubicBezTo>
                <a:cubicBezTo>
                  <a:pt x="337127" y="1781878"/>
                  <a:pt x="290860" y="1833218"/>
                  <a:pt x="350874" y="1803211"/>
                </a:cubicBezTo>
                <a:cubicBezTo>
                  <a:pt x="362304" y="1797496"/>
                  <a:pt x="372139" y="1789034"/>
                  <a:pt x="382772" y="1781946"/>
                </a:cubicBezTo>
                <a:cubicBezTo>
                  <a:pt x="389860" y="1792579"/>
                  <a:pt x="398847" y="1802167"/>
                  <a:pt x="404037" y="1813844"/>
                </a:cubicBezTo>
                <a:cubicBezTo>
                  <a:pt x="413141" y="1834327"/>
                  <a:pt x="411853" y="1859707"/>
                  <a:pt x="425302" y="1877639"/>
                </a:cubicBezTo>
                <a:cubicBezTo>
                  <a:pt x="435935" y="1891816"/>
                  <a:pt x="445855" y="1906555"/>
                  <a:pt x="457200" y="1920169"/>
                </a:cubicBezTo>
                <a:cubicBezTo>
                  <a:pt x="463618" y="1927870"/>
                  <a:pt x="472904" y="1933094"/>
                  <a:pt x="478465" y="1941435"/>
                </a:cubicBezTo>
                <a:cubicBezTo>
                  <a:pt x="501392" y="1975825"/>
                  <a:pt x="513034" y="2018534"/>
                  <a:pt x="542260" y="2047760"/>
                </a:cubicBezTo>
                <a:cubicBezTo>
                  <a:pt x="552893" y="2058393"/>
                  <a:pt x="565418" y="2067422"/>
                  <a:pt x="574158" y="2079658"/>
                </a:cubicBezTo>
                <a:cubicBezTo>
                  <a:pt x="623212" y="2148334"/>
                  <a:pt x="564438" y="2101532"/>
                  <a:pt x="627321" y="2143453"/>
                </a:cubicBezTo>
                <a:cubicBezTo>
                  <a:pt x="634409" y="2157630"/>
                  <a:pt x="639794" y="2172795"/>
                  <a:pt x="648586" y="2185983"/>
                </a:cubicBezTo>
                <a:cubicBezTo>
                  <a:pt x="654147" y="2194324"/>
                  <a:pt x="663589" y="2199421"/>
                  <a:pt x="669851" y="2207249"/>
                </a:cubicBezTo>
                <a:cubicBezTo>
                  <a:pt x="677834" y="2217227"/>
                  <a:pt x="684028" y="2228514"/>
                  <a:pt x="691116" y="2239146"/>
                </a:cubicBezTo>
                <a:cubicBezTo>
                  <a:pt x="687033" y="2214650"/>
                  <a:pt x="682937" y="2169625"/>
                  <a:pt x="669851" y="2143453"/>
                </a:cubicBezTo>
                <a:cubicBezTo>
                  <a:pt x="664136" y="2132023"/>
                  <a:pt x="658203" y="2119971"/>
                  <a:pt x="648586" y="2111556"/>
                </a:cubicBezTo>
                <a:cubicBezTo>
                  <a:pt x="629352" y="2094726"/>
                  <a:pt x="602862" y="2087097"/>
                  <a:pt x="584790" y="2069025"/>
                </a:cubicBezTo>
                <a:cubicBezTo>
                  <a:pt x="491602" y="1975837"/>
                  <a:pt x="605643" y="2094048"/>
                  <a:pt x="531628" y="2005230"/>
                </a:cubicBezTo>
                <a:cubicBezTo>
                  <a:pt x="501048" y="1968534"/>
                  <a:pt x="475115" y="1963283"/>
                  <a:pt x="457200" y="1909537"/>
                </a:cubicBezTo>
                <a:lnTo>
                  <a:pt x="435935" y="1845742"/>
                </a:lnTo>
                <a:cubicBezTo>
                  <a:pt x="432391" y="1835109"/>
                  <a:pt x="427500" y="1824834"/>
                  <a:pt x="425302" y="1813844"/>
                </a:cubicBezTo>
                <a:cubicBezTo>
                  <a:pt x="417523" y="1774949"/>
                  <a:pt x="411394" y="1732865"/>
                  <a:pt x="393404" y="1696886"/>
                </a:cubicBezTo>
                <a:lnTo>
                  <a:pt x="372139" y="1654356"/>
                </a:lnTo>
                <a:cubicBezTo>
                  <a:pt x="355777" y="1572540"/>
                  <a:pt x="365888" y="1618715"/>
                  <a:pt x="340242" y="1516132"/>
                </a:cubicBezTo>
                <a:cubicBezTo>
                  <a:pt x="336698" y="1501955"/>
                  <a:pt x="334230" y="1487465"/>
                  <a:pt x="329609" y="1473602"/>
                </a:cubicBezTo>
                <a:cubicBezTo>
                  <a:pt x="326065" y="1462969"/>
                  <a:pt x="321925" y="1452517"/>
                  <a:pt x="318976" y="1441704"/>
                </a:cubicBezTo>
                <a:cubicBezTo>
                  <a:pt x="288844" y="1331222"/>
                  <a:pt x="313505" y="1388232"/>
                  <a:pt x="276446" y="1314114"/>
                </a:cubicBezTo>
                <a:cubicBezTo>
                  <a:pt x="272902" y="1299937"/>
                  <a:pt x="269829" y="1285634"/>
                  <a:pt x="265814" y="1271583"/>
                </a:cubicBezTo>
                <a:cubicBezTo>
                  <a:pt x="262735" y="1260807"/>
                  <a:pt x="257701" y="1250607"/>
                  <a:pt x="255181" y="1239686"/>
                </a:cubicBezTo>
                <a:cubicBezTo>
                  <a:pt x="247054" y="1204468"/>
                  <a:pt x="233916" y="1133360"/>
                  <a:pt x="233916" y="1133360"/>
                </a:cubicBezTo>
                <a:cubicBezTo>
                  <a:pt x="237460" y="1037667"/>
                  <a:pt x="238576" y="941853"/>
                  <a:pt x="244549" y="846281"/>
                </a:cubicBezTo>
                <a:cubicBezTo>
                  <a:pt x="245676" y="828244"/>
                  <a:pt x="251948" y="810898"/>
                  <a:pt x="255181" y="793118"/>
                </a:cubicBezTo>
                <a:cubicBezTo>
                  <a:pt x="259037" y="771907"/>
                  <a:pt x="262536" y="750631"/>
                  <a:pt x="265814" y="729323"/>
                </a:cubicBezTo>
                <a:cubicBezTo>
                  <a:pt x="272628" y="685031"/>
                  <a:pt x="278233" y="635333"/>
                  <a:pt x="287079" y="591100"/>
                </a:cubicBezTo>
                <a:cubicBezTo>
                  <a:pt x="298163" y="535678"/>
                  <a:pt x="294827" y="563980"/>
                  <a:pt x="308344" y="516672"/>
                </a:cubicBezTo>
                <a:cubicBezTo>
                  <a:pt x="312359" y="502621"/>
                  <a:pt x="314962" y="488193"/>
                  <a:pt x="318976" y="474142"/>
                </a:cubicBezTo>
                <a:cubicBezTo>
                  <a:pt x="322055" y="463365"/>
                  <a:pt x="321684" y="450169"/>
                  <a:pt x="329609" y="442244"/>
                </a:cubicBezTo>
                <a:cubicBezTo>
                  <a:pt x="337534" y="434319"/>
                  <a:pt x="350874" y="435155"/>
                  <a:pt x="361507" y="431611"/>
                </a:cubicBezTo>
                <a:cubicBezTo>
                  <a:pt x="395044" y="532229"/>
                  <a:pt x="356117" y="406114"/>
                  <a:pt x="382772" y="654895"/>
                </a:cubicBezTo>
                <a:cubicBezTo>
                  <a:pt x="393848" y="758266"/>
                  <a:pt x="400549" y="733144"/>
                  <a:pt x="414670" y="803751"/>
                </a:cubicBezTo>
                <a:cubicBezTo>
                  <a:pt x="428892" y="874860"/>
                  <a:pt x="428517" y="902913"/>
                  <a:pt x="435935" y="984504"/>
                </a:cubicBezTo>
                <a:cubicBezTo>
                  <a:pt x="439479" y="1076653"/>
                  <a:pt x="441720" y="1168861"/>
                  <a:pt x="446567" y="1260951"/>
                </a:cubicBezTo>
                <a:cubicBezTo>
                  <a:pt x="448810" y="1303570"/>
                  <a:pt x="454264" y="1345965"/>
                  <a:pt x="457200" y="1388542"/>
                </a:cubicBezTo>
                <a:cubicBezTo>
                  <a:pt x="461353" y="1448754"/>
                  <a:pt x="464288" y="1509044"/>
                  <a:pt x="467832" y="1569295"/>
                </a:cubicBezTo>
                <a:cubicBezTo>
                  <a:pt x="464288" y="1618914"/>
                  <a:pt x="463012" y="1668747"/>
                  <a:pt x="457200" y="1718151"/>
                </a:cubicBezTo>
                <a:cubicBezTo>
                  <a:pt x="455890" y="1729282"/>
                  <a:pt x="456592" y="1745037"/>
                  <a:pt x="446567" y="1750049"/>
                </a:cubicBezTo>
                <a:cubicBezTo>
                  <a:pt x="436543" y="1755061"/>
                  <a:pt x="425302" y="1742960"/>
                  <a:pt x="414670" y="1739416"/>
                </a:cubicBezTo>
                <a:cubicBezTo>
                  <a:pt x="411126" y="1728783"/>
                  <a:pt x="406235" y="1718508"/>
                  <a:pt x="404037" y="1707518"/>
                </a:cubicBezTo>
                <a:cubicBezTo>
                  <a:pt x="399745" y="1686060"/>
                  <a:pt x="397784" y="1628215"/>
                  <a:pt x="382772" y="1601193"/>
                </a:cubicBezTo>
                <a:cubicBezTo>
                  <a:pt x="352714" y="1547088"/>
                  <a:pt x="351241" y="1548396"/>
                  <a:pt x="318976" y="1516132"/>
                </a:cubicBezTo>
                <a:cubicBezTo>
                  <a:pt x="292254" y="1435962"/>
                  <a:pt x="328300" y="1534778"/>
                  <a:pt x="287079" y="1452337"/>
                </a:cubicBezTo>
                <a:cubicBezTo>
                  <a:pt x="279450" y="1437080"/>
                  <a:pt x="269222" y="1391541"/>
                  <a:pt x="265814" y="1377909"/>
                </a:cubicBezTo>
                <a:cubicBezTo>
                  <a:pt x="262270" y="1331835"/>
                  <a:pt x="260580" y="1285580"/>
                  <a:pt x="255181" y="1239686"/>
                </a:cubicBezTo>
                <a:cubicBezTo>
                  <a:pt x="253474" y="1225173"/>
                  <a:pt x="247415" y="1211485"/>
                  <a:pt x="244549" y="1197156"/>
                </a:cubicBezTo>
                <a:cubicBezTo>
                  <a:pt x="240321" y="1176016"/>
                  <a:pt x="237460" y="1154625"/>
                  <a:pt x="233916" y="1133360"/>
                </a:cubicBezTo>
                <a:cubicBezTo>
                  <a:pt x="237460" y="1005769"/>
                  <a:pt x="235455" y="877904"/>
                  <a:pt x="244549" y="750588"/>
                </a:cubicBezTo>
                <a:cubicBezTo>
                  <a:pt x="246146" y="728230"/>
                  <a:pt x="258726" y="708058"/>
                  <a:pt x="265814" y="686793"/>
                </a:cubicBezTo>
                <a:lnTo>
                  <a:pt x="276446" y="654895"/>
                </a:lnTo>
                <a:lnTo>
                  <a:pt x="318976" y="527304"/>
                </a:lnTo>
                <a:cubicBezTo>
                  <a:pt x="322520" y="516672"/>
                  <a:pt x="320284" y="501624"/>
                  <a:pt x="329609" y="495407"/>
                </a:cubicBezTo>
                <a:cubicBezTo>
                  <a:pt x="340242" y="488319"/>
                  <a:pt x="349761" y="479176"/>
                  <a:pt x="361507" y="474142"/>
                </a:cubicBezTo>
                <a:cubicBezTo>
                  <a:pt x="409198" y="453703"/>
                  <a:pt x="394555" y="473566"/>
                  <a:pt x="435935" y="452876"/>
                </a:cubicBezTo>
                <a:cubicBezTo>
                  <a:pt x="447364" y="447161"/>
                  <a:pt x="457200" y="438699"/>
                  <a:pt x="467832" y="431611"/>
                </a:cubicBezTo>
                <a:cubicBezTo>
                  <a:pt x="482009" y="410346"/>
                  <a:pt x="504165" y="392611"/>
                  <a:pt x="510363" y="367816"/>
                </a:cubicBezTo>
                <a:cubicBezTo>
                  <a:pt x="523713" y="314413"/>
                  <a:pt x="516374" y="339149"/>
                  <a:pt x="531628" y="293388"/>
                </a:cubicBezTo>
                <a:cubicBezTo>
                  <a:pt x="528084" y="247314"/>
                  <a:pt x="529511" y="200584"/>
                  <a:pt x="520995" y="155165"/>
                </a:cubicBezTo>
                <a:cubicBezTo>
                  <a:pt x="517897" y="138643"/>
                  <a:pt x="477574" y="99487"/>
                  <a:pt x="467832" y="91369"/>
                </a:cubicBezTo>
                <a:cubicBezTo>
                  <a:pt x="435554" y="64470"/>
                  <a:pt x="424649" y="67451"/>
                  <a:pt x="382772" y="48839"/>
                </a:cubicBezTo>
                <a:cubicBezTo>
                  <a:pt x="368288" y="42402"/>
                  <a:pt x="355279" y="32586"/>
                  <a:pt x="340242" y="27574"/>
                </a:cubicBezTo>
                <a:cubicBezTo>
                  <a:pt x="323097" y="21859"/>
                  <a:pt x="304611" y="21325"/>
                  <a:pt x="287079" y="16942"/>
                </a:cubicBezTo>
                <a:cubicBezTo>
                  <a:pt x="276206" y="14224"/>
                  <a:pt x="265814" y="9853"/>
                  <a:pt x="255181" y="6309"/>
                </a:cubicBezTo>
                <a:cubicBezTo>
                  <a:pt x="202018" y="9853"/>
                  <a:pt x="137589" y="-15976"/>
                  <a:pt x="95693" y="16942"/>
                </a:cubicBezTo>
                <a:cubicBezTo>
                  <a:pt x="67686" y="38948"/>
                  <a:pt x="99761" y="88259"/>
                  <a:pt x="106325" y="123267"/>
                </a:cubicBezTo>
                <a:cubicBezTo>
                  <a:pt x="110456" y="145299"/>
                  <a:pt x="122153" y="165317"/>
                  <a:pt x="127590" y="187063"/>
                </a:cubicBezTo>
                <a:cubicBezTo>
                  <a:pt x="133534" y="210836"/>
                  <a:pt x="149135" y="277858"/>
                  <a:pt x="159488" y="293388"/>
                </a:cubicBezTo>
                <a:cubicBezTo>
                  <a:pt x="166576" y="304021"/>
                  <a:pt x="175038" y="313856"/>
                  <a:pt x="180753" y="325286"/>
                </a:cubicBezTo>
                <a:cubicBezTo>
                  <a:pt x="185765" y="335310"/>
                  <a:pt x="185620" y="347573"/>
                  <a:pt x="191386" y="357183"/>
                </a:cubicBezTo>
                <a:cubicBezTo>
                  <a:pt x="196544" y="365779"/>
                  <a:pt x="206389" y="370621"/>
                  <a:pt x="212651" y="378449"/>
                </a:cubicBezTo>
                <a:cubicBezTo>
                  <a:pt x="220634" y="388427"/>
                  <a:pt x="223080" y="403573"/>
                  <a:pt x="233916" y="410346"/>
                </a:cubicBezTo>
                <a:cubicBezTo>
                  <a:pt x="269734" y="432732"/>
                  <a:pt x="280251" y="431611"/>
                  <a:pt x="308344" y="43161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54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750" y="224156"/>
            <a:ext cx="5800060" cy="4644670"/>
          </a:xfrm>
          <a:prstGeom prst="rect">
            <a:avLst/>
          </a:prstGeom>
        </p:spPr>
      </p:pic>
    </p:spTree>
    <p:extLst>
      <p:ext uri="{BB962C8B-B14F-4D97-AF65-F5344CB8AC3E}">
        <p14:creationId xmlns:p14="http://schemas.microsoft.com/office/powerpoint/2010/main" val="32132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b="1" dirty="0" smtClean="0">
                <a:solidFill>
                  <a:srgbClr val="FFFFFF"/>
                </a:solidFill>
              </a:rPr>
              <a:t>1 Instruction</a:t>
            </a:r>
            <a:endParaRPr sz="3600" b="1" dirty="0">
              <a:solidFill>
                <a:srgbClr val="FFFFFF"/>
              </a:solidFill>
            </a:endParaRPr>
          </a:p>
        </p:txBody>
      </p:sp>
      <p:sp>
        <p:nvSpPr>
          <p:cNvPr id="4" name="Google Shape;236;p27"/>
          <p:cNvSpPr txBox="1"/>
          <p:nvPr/>
        </p:nvSpPr>
        <p:spPr>
          <a:xfrm>
            <a:off x="1864510" y="1539384"/>
            <a:ext cx="6058948" cy="8338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b="1" dirty="0" smtClean="0">
                <a:solidFill>
                  <a:srgbClr val="FFFFFF"/>
                </a:solidFill>
              </a:rPr>
              <a:t>“Please leave the room"</a:t>
            </a:r>
            <a:endParaRPr sz="3600" b="1" dirty="0">
              <a:solidFill>
                <a:srgbClr val="FFFFFF"/>
              </a:solidFill>
            </a:endParaRPr>
          </a:p>
        </p:txBody>
      </p:sp>
    </p:spTree>
    <p:extLst>
      <p:ext uri="{BB962C8B-B14F-4D97-AF65-F5344CB8AC3E}">
        <p14:creationId xmlns:p14="http://schemas.microsoft.com/office/powerpoint/2010/main" val="49659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b="1" dirty="0" smtClean="0">
                <a:solidFill>
                  <a:srgbClr val="FFFFFF"/>
                </a:solidFill>
              </a:rPr>
              <a:t>1 Instruction, </a:t>
            </a:r>
            <a:r>
              <a:rPr lang="en-US" sz="2400" b="1" dirty="0" smtClean="0">
                <a:solidFill>
                  <a:srgbClr val="FFFFFF"/>
                </a:solidFill>
              </a:rPr>
              <a:t>(Many </a:t>
            </a:r>
            <a:r>
              <a:rPr lang="en-US" sz="2400" b="1" dirty="0" err="1" smtClean="0">
                <a:solidFill>
                  <a:srgbClr val="FFFFFF"/>
                </a:solidFill>
              </a:rPr>
              <a:t>substeps</a:t>
            </a:r>
            <a:r>
              <a:rPr lang="en-US" sz="2400" b="1" dirty="0" smtClean="0">
                <a:solidFill>
                  <a:srgbClr val="FFFFFF"/>
                </a:solidFill>
              </a:rPr>
              <a:t>)</a:t>
            </a:r>
          </a:p>
          <a:p>
            <a:pPr marL="0" lvl="0" indent="0" rtl="0">
              <a:spcBef>
                <a:spcPts val="0"/>
              </a:spcBef>
              <a:spcAft>
                <a:spcPts val="0"/>
              </a:spcAft>
              <a:buNone/>
            </a:pPr>
            <a:endParaRPr lang="en-US" sz="2400" b="1" dirty="0">
              <a:solidFill>
                <a:srgbClr val="FFFFFF"/>
              </a:solidFill>
            </a:endParaRPr>
          </a:p>
          <a:p>
            <a:pPr marL="342900" lvl="0" indent="-342900" rtl="0">
              <a:spcBef>
                <a:spcPts val="0"/>
              </a:spcBef>
              <a:spcAft>
                <a:spcPts val="0"/>
              </a:spcAft>
              <a:buFont typeface="Arial" charset="0"/>
              <a:buChar char="•"/>
            </a:pPr>
            <a:r>
              <a:rPr lang="en-US" sz="2400" b="1" dirty="0" smtClean="0">
                <a:solidFill>
                  <a:srgbClr val="FFFFFF"/>
                </a:solidFill>
              </a:rPr>
              <a:t>Find the door</a:t>
            </a:r>
          </a:p>
          <a:p>
            <a:pPr marL="342900" lvl="0" indent="-342900" rtl="0">
              <a:spcBef>
                <a:spcPts val="0"/>
              </a:spcBef>
              <a:spcAft>
                <a:spcPts val="0"/>
              </a:spcAft>
              <a:buFont typeface="Arial" charset="0"/>
              <a:buChar char="•"/>
            </a:pPr>
            <a:r>
              <a:rPr lang="en-US" sz="2400" b="1" dirty="0" smtClean="0">
                <a:solidFill>
                  <a:srgbClr val="FFFFFF"/>
                </a:solidFill>
              </a:rPr>
              <a:t>Walk to the Door</a:t>
            </a:r>
          </a:p>
          <a:p>
            <a:pPr marL="342900" lvl="0" indent="-342900" rtl="0">
              <a:spcBef>
                <a:spcPts val="0"/>
              </a:spcBef>
              <a:spcAft>
                <a:spcPts val="0"/>
              </a:spcAft>
              <a:buFont typeface="Arial" charset="0"/>
              <a:buChar char="•"/>
            </a:pPr>
            <a:r>
              <a:rPr lang="en-US" sz="2400" b="1" dirty="0" smtClean="0">
                <a:solidFill>
                  <a:srgbClr val="FFFFFF"/>
                </a:solidFill>
              </a:rPr>
              <a:t>Open the door</a:t>
            </a:r>
          </a:p>
          <a:p>
            <a:pPr marL="342900" lvl="0" indent="-342900" rtl="0">
              <a:spcBef>
                <a:spcPts val="0"/>
              </a:spcBef>
              <a:spcAft>
                <a:spcPts val="0"/>
              </a:spcAft>
              <a:buFont typeface="Arial" charset="0"/>
              <a:buChar char="•"/>
            </a:pPr>
            <a:r>
              <a:rPr lang="en-US" sz="2400" b="1" dirty="0" smtClean="0">
                <a:solidFill>
                  <a:srgbClr val="FFFFFF"/>
                </a:solidFill>
              </a:rPr>
              <a:t>Go through it</a:t>
            </a:r>
          </a:p>
          <a:p>
            <a:pPr marL="342900" lvl="0" indent="-342900" rtl="0">
              <a:spcBef>
                <a:spcPts val="0"/>
              </a:spcBef>
              <a:spcAft>
                <a:spcPts val="0"/>
              </a:spcAft>
              <a:buFont typeface="Arial" charset="0"/>
              <a:buChar char="•"/>
            </a:pPr>
            <a:r>
              <a:rPr lang="en-US" sz="2400" b="1" dirty="0" smtClean="0">
                <a:solidFill>
                  <a:srgbClr val="FFFFFF"/>
                </a:solidFill>
              </a:rPr>
              <a:t>Close the door behind you</a:t>
            </a:r>
          </a:p>
          <a:p>
            <a:pPr marL="342900" lvl="0" indent="-342900" rtl="0">
              <a:spcBef>
                <a:spcPts val="0"/>
              </a:spcBef>
              <a:spcAft>
                <a:spcPts val="0"/>
              </a:spcAft>
              <a:buFontTx/>
              <a:buChar char="-"/>
            </a:pPr>
            <a:endParaRPr sz="2400" b="1" dirty="0">
              <a:solidFill>
                <a:srgbClr val="FFFFFF"/>
              </a:solidFill>
            </a:endParaRPr>
          </a:p>
        </p:txBody>
      </p:sp>
    </p:spTree>
    <p:extLst>
      <p:ext uri="{BB962C8B-B14F-4D97-AF65-F5344CB8AC3E}">
        <p14:creationId xmlns:p14="http://schemas.microsoft.com/office/powerpoint/2010/main" val="138158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b="1" dirty="0" smtClean="0">
                <a:solidFill>
                  <a:srgbClr val="FFFFFF"/>
                </a:solidFill>
              </a:rPr>
              <a:t>1 Instruction, </a:t>
            </a:r>
            <a:r>
              <a:rPr lang="en-US" sz="2400" b="1" dirty="0" smtClean="0">
                <a:solidFill>
                  <a:srgbClr val="FFFFFF"/>
                </a:solidFill>
              </a:rPr>
              <a:t>(Many </a:t>
            </a:r>
            <a:r>
              <a:rPr lang="en-US" sz="2400" b="1" dirty="0" err="1" smtClean="0">
                <a:solidFill>
                  <a:srgbClr val="FFFFFF"/>
                </a:solidFill>
              </a:rPr>
              <a:t>substeps</a:t>
            </a:r>
            <a:r>
              <a:rPr lang="en-US" sz="2400" b="1" dirty="0" smtClean="0">
                <a:solidFill>
                  <a:srgbClr val="FFFFFF"/>
                </a:solidFill>
              </a:rPr>
              <a:t>)</a:t>
            </a:r>
          </a:p>
          <a:p>
            <a:pPr marL="0" lvl="0" indent="0" rtl="0">
              <a:spcBef>
                <a:spcPts val="0"/>
              </a:spcBef>
              <a:spcAft>
                <a:spcPts val="0"/>
              </a:spcAft>
              <a:buNone/>
            </a:pPr>
            <a:endParaRPr lang="en-US" sz="2400" b="1" dirty="0">
              <a:solidFill>
                <a:srgbClr val="FFFFFF"/>
              </a:solidFill>
            </a:endParaRPr>
          </a:p>
          <a:p>
            <a:pPr marL="342900" lvl="0" indent="-342900" rtl="0">
              <a:spcBef>
                <a:spcPts val="0"/>
              </a:spcBef>
              <a:spcAft>
                <a:spcPts val="0"/>
              </a:spcAft>
              <a:buFont typeface="Arial" charset="0"/>
              <a:buChar char="•"/>
            </a:pPr>
            <a:r>
              <a:rPr lang="en-US" sz="2400" b="1" dirty="0" smtClean="0">
                <a:solidFill>
                  <a:srgbClr val="FFFFFF"/>
                </a:solidFill>
              </a:rPr>
              <a:t>Find the door</a:t>
            </a:r>
          </a:p>
          <a:p>
            <a:pPr marL="342900" lvl="0" indent="-342900" rtl="0">
              <a:spcBef>
                <a:spcPts val="0"/>
              </a:spcBef>
              <a:spcAft>
                <a:spcPts val="0"/>
              </a:spcAft>
              <a:buFont typeface="Arial" charset="0"/>
              <a:buChar char="•"/>
            </a:pPr>
            <a:r>
              <a:rPr lang="en-US" sz="1000" b="1" dirty="0" smtClean="0">
                <a:solidFill>
                  <a:srgbClr val="FFFFFF"/>
                </a:solidFill>
              </a:rPr>
              <a:t>Look around the room</a:t>
            </a:r>
          </a:p>
          <a:p>
            <a:pPr marL="342900" lvl="0" indent="-342900" rtl="0">
              <a:spcBef>
                <a:spcPts val="0"/>
              </a:spcBef>
              <a:spcAft>
                <a:spcPts val="0"/>
              </a:spcAft>
              <a:buFont typeface="Arial" charset="0"/>
              <a:buChar char="•"/>
            </a:pPr>
            <a:r>
              <a:rPr lang="en-US" sz="1000" b="1" dirty="0" smtClean="0">
                <a:solidFill>
                  <a:srgbClr val="FFFFFF"/>
                </a:solidFill>
              </a:rPr>
              <a:t>If you see a door, remember where it is and move onto the next step</a:t>
            </a:r>
          </a:p>
          <a:p>
            <a:pPr marL="342900" lvl="0" indent="-342900" rtl="0">
              <a:spcBef>
                <a:spcPts val="0"/>
              </a:spcBef>
              <a:spcAft>
                <a:spcPts val="0"/>
              </a:spcAft>
              <a:buFont typeface="Arial" charset="0"/>
              <a:buChar char="•"/>
            </a:pPr>
            <a:r>
              <a:rPr lang="en-US" sz="1000" b="1" dirty="0" smtClean="0">
                <a:solidFill>
                  <a:srgbClr val="FFFFFF"/>
                </a:solidFill>
              </a:rPr>
              <a:t>Repeat the above until you see a door</a:t>
            </a:r>
          </a:p>
          <a:p>
            <a:pPr marL="342900" lvl="0" indent="-342900" rtl="0">
              <a:spcBef>
                <a:spcPts val="0"/>
              </a:spcBef>
              <a:spcAft>
                <a:spcPts val="0"/>
              </a:spcAft>
              <a:buFont typeface="Arial" charset="0"/>
              <a:buChar char="•"/>
            </a:pPr>
            <a:r>
              <a:rPr lang="en-US" sz="2400" b="1" dirty="0" smtClean="0">
                <a:solidFill>
                  <a:srgbClr val="FFFFFF"/>
                </a:solidFill>
              </a:rPr>
              <a:t>Walk to the Door</a:t>
            </a:r>
          </a:p>
          <a:p>
            <a:pPr marL="342900" lvl="0" indent="-342900" rtl="0">
              <a:spcBef>
                <a:spcPts val="0"/>
              </a:spcBef>
              <a:spcAft>
                <a:spcPts val="0"/>
              </a:spcAft>
              <a:buFont typeface="Arial" charset="0"/>
              <a:buChar char="•"/>
            </a:pPr>
            <a:r>
              <a:rPr lang="en-US" sz="1000" b="1" dirty="0" smtClean="0">
                <a:solidFill>
                  <a:srgbClr val="FFFFFF"/>
                </a:solidFill>
              </a:rPr>
              <a:t>Decide on a path to walk to the door (shortest path without walking into obstacles preferred)</a:t>
            </a:r>
          </a:p>
          <a:p>
            <a:pPr marL="342900" lvl="0" indent="-342900" rtl="0">
              <a:spcBef>
                <a:spcPts val="0"/>
              </a:spcBef>
              <a:spcAft>
                <a:spcPts val="0"/>
              </a:spcAft>
              <a:buFont typeface="Arial" charset="0"/>
              <a:buChar char="•"/>
            </a:pPr>
            <a:r>
              <a:rPr lang="en-US" sz="1000" b="1" dirty="0" smtClean="0">
                <a:solidFill>
                  <a:srgbClr val="FFFFFF"/>
                </a:solidFill>
              </a:rPr>
              <a:t>Follow the chosen path</a:t>
            </a:r>
          </a:p>
          <a:p>
            <a:pPr marL="342900" lvl="0" indent="-342900" rtl="0">
              <a:spcBef>
                <a:spcPts val="0"/>
              </a:spcBef>
              <a:spcAft>
                <a:spcPts val="0"/>
              </a:spcAft>
              <a:buFont typeface="Arial" charset="0"/>
              <a:buChar char="•"/>
            </a:pPr>
            <a:r>
              <a:rPr lang="en-US" sz="1000" b="1" dirty="0" smtClean="0">
                <a:solidFill>
                  <a:srgbClr val="FFFFFF"/>
                </a:solidFill>
              </a:rPr>
              <a:t>If an obstacle appears, such as another person, find a new path</a:t>
            </a:r>
          </a:p>
          <a:p>
            <a:pPr marL="342900" lvl="0" indent="-342900" rtl="0">
              <a:spcBef>
                <a:spcPts val="0"/>
              </a:spcBef>
              <a:spcAft>
                <a:spcPts val="0"/>
              </a:spcAft>
              <a:buFont typeface="Arial" charset="0"/>
              <a:buChar char="•"/>
            </a:pPr>
            <a:r>
              <a:rPr lang="en-US" sz="1000" b="1" dirty="0" smtClean="0">
                <a:solidFill>
                  <a:srgbClr val="FFFFFF"/>
                </a:solidFill>
              </a:rPr>
              <a:t>Move onto the next step when you are within a meter of the door</a:t>
            </a:r>
          </a:p>
          <a:p>
            <a:pPr marL="342900" lvl="0" indent="-342900" rtl="0">
              <a:spcBef>
                <a:spcPts val="0"/>
              </a:spcBef>
              <a:spcAft>
                <a:spcPts val="0"/>
              </a:spcAft>
              <a:buFont typeface="Arial" charset="0"/>
              <a:buChar char="•"/>
            </a:pPr>
            <a:r>
              <a:rPr lang="en-US" sz="2400" b="1" dirty="0" smtClean="0">
                <a:solidFill>
                  <a:srgbClr val="FFFFFF"/>
                </a:solidFill>
              </a:rPr>
              <a:t>Open the door</a:t>
            </a:r>
          </a:p>
          <a:p>
            <a:pPr marL="342900" lvl="0" indent="-342900" rtl="0">
              <a:spcBef>
                <a:spcPts val="0"/>
              </a:spcBef>
              <a:spcAft>
                <a:spcPts val="0"/>
              </a:spcAft>
              <a:buFont typeface="Arial" charset="0"/>
              <a:buChar char="•"/>
            </a:pPr>
            <a:r>
              <a:rPr lang="en-US" sz="1000" b="1" dirty="0" smtClean="0">
                <a:solidFill>
                  <a:srgbClr val="FFFFFF"/>
                </a:solidFill>
              </a:rPr>
              <a:t>Is there “Push” or “Pull” written anywhere? If so, follow that instruction</a:t>
            </a:r>
          </a:p>
          <a:p>
            <a:pPr marL="342900" lvl="0" indent="-342900" rtl="0">
              <a:spcBef>
                <a:spcPts val="0"/>
              </a:spcBef>
              <a:spcAft>
                <a:spcPts val="0"/>
              </a:spcAft>
              <a:buFont typeface="Arial" charset="0"/>
              <a:buChar char="•"/>
            </a:pPr>
            <a:r>
              <a:rPr lang="en-US" sz="1000" b="1" dirty="0" smtClean="0">
                <a:solidFill>
                  <a:srgbClr val="FFFFFF"/>
                </a:solidFill>
              </a:rPr>
              <a:t>If there are no written instructions, observe the ergonomics of the door. </a:t>
            </a:r>
          </a:p>
          <a:p>
            <a:pPr marL="342900" lvl="0" indent="-342900" rtl="0">
              <a:spcBef>
                <a:spcPts val="0"/>
              </a:spcBef>
              <a:spcAft>
                <a:spcPts val="0"/>
              </a:spcAft>
              <a:buFont typeface="Arial" charset="0"/>
              <a:buChar char="•"/>
            </a:pPr>
            <a:r>
              <a:rPr lang="en-US" sz="1000" b="1" dirty="0" smtClean="0">
                <a:solidFill>
                  <a:srgbClr val="FFFFFF"/>
                </a:solidFill>
              </a:rPr>
              <a:t>Does it make more sense to push or pull?</a:t>
            </a:r>
          </a:p>
          <a:p>
            <a:pPr marL="342900" lvl="0" indent="-342900" rtl="0">
              <a:spcBef>
                <a:spcPts val="0"/>
              </a:spcBef>
              <a:spcAft>
                <a:spcPts val="0"/>
              </a:spcAft>
              <a:buFont typeface="Arial" charset="0"/>
              <a:buChar char="•"/>
            </a:pPr>
            <a:r>
              <a:rPr lang="en-US" sz="1000" b="1" dirty="0" smtClean="0">
                <a:solidFill>
                  <a:srgbClr val="FFFFFF"/>
                </a:solidFill>
              </a:rPr>
              <a:t>Do you remember entering? No? Well try everything you can in this order: Push, Pull, slide to the right, up, push again, pull again, look around and see if anyone is judging you. Think about how pathetic it is that opening a door could even possibly be this hard. Give your best puppy dog eyes to the nearest student in hopes that they’ll put you out of your misery with some vague hand gestures that signal to you how the door works.</a:t>
            </a:r>
          </a:p>
          <a:p>
            <a:pPr marL="342900" lvl="0" indent="-342900" rtl="0">
              <a:spcBef>
                <a:spcPts val="0"/>
              </a:spcBef>
              <a:spcAft>
                <a:spcPts val="0"/>
              </a:spcAft>
              <a:buFont typeface="Arial" charset="0"/>
              <a:buChar char="•"/>
            </a:pPr>
            <a:r>
              <a:rPr lang="en-US" sz="2400" b="1" dirty="0" smtClean="0">
                <a:solidFill>
                  <a:srgbClr val="FFFFFF"/>
                </a:solidFill>
              </a:rPr>
              <a:t>Go through the door</a:t>
            </a:r>
          </a:p>
          <a:p>
            <a:pPr marL="342900" lvl="0" indent="-342900" rtl="0">
              <a:spcBef>
                <a:spcPts val="0"/>
              </a:spcBef>
              <a:spcAft>
                <a:spcPts val="0"/>
              </a:spcAft>
              <a:buFont typeface="Arial" charset="0"/>
              <a:buChar char="•"/>
            </a:pPr>
            <a:r>
              <a:rPr lang="en-US" sz="2400" b="1" dirty="0" smtClean="0">
                <a:solidFill>
                  <a:srgbClr val="FFFFFF"/>
                </a:solidFill>
              </a:rPr>
              <a:t>Close the door behind you</a:t>
            </a:r>
          </a:p>
          <a:p>
            <a:pPr marL="342900" lvl="0" indent="-342900" rtl="0">
              <a:spcBef>
                <a:spcPts val="0"/>
              </a:spcBef>
              <a:spcAft>
                <a:spcPts val="0"/>
              </a:spcAft>
              <a:buFontTx/>
              <a:buChar char="-"/>
            </a:pPr>
            <a:endParaRPr sz="2400" b="1" dirty="0">
              <a:solidFill>
                <a:srgbClr val="FFFFFF"/>
              </a:solidFill>
            </a:endParaRPr>
          </a:p>
        </p:txBody>
      </p:sp>
    </p:spTree>
    <p:extLst>
      <p:ext uri="{BB962C8B-B14F-4D97-AF65-F5344CB8AC3E}">
        <p14:creationId xmlns:p14="http://schemas.microsoft.com/office/powerpoint/2010/main" val="1924248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r>
              <a:rPr lang="en-US" sz="2400" b="1" dirty="0">
                <a:solidFill>
                  <a:srgbClr val="FFFFFF"/>
                </a:solidFill>
              </a:rPr>
              <a:t>“Please leave the room</a:t>
            </a:r>
            <a:r>
              <a:rPr lang="en-US" sz="2400" b="1" dirty="0" smtClean="0">
                <a:solidFill>
                  <a:srgbClr val="FFFFFF"/>
                </a:solidFill>
              </a:rPr>
              <a:t>"</a:t>
            </a:r>
          </a:p>
          <a:p>
            <a:pPr marL="0" lvl="0" indent="0" rtl="0">
              <a:spcBef>
                <a:spcPts val="0"/>
              </a:spcBef>
              <a:spcAft>
                <a:spcPts val="0"/>
              </a:spcAft>
              <a:buNone/>
            </a:pPr>
            <a:endParaRPr lang="en-US" sz="2400" b="1" dirty="0">
              <a:solidFill>
                <a:srgbClr val="FFFFFF"/>
              </a:solidFill>
            </a:endParaRPr>
          </a:p>
          <a:p>
            <a:pPr marL="342900" lvl="0" indent="-342900" rtl="0">
              <a:spcBef>
                <a:spcPts val="0"/>
              </a:spcBef>
              <a:spcAft>
                <a:spcPts val="0"/>
              </a:spcAft>
              <a:buFont typeface="Arial" charset="0"/>
              <a:buChar char="•"/>
            </a:pPr>
            <a:r>
              <a:rPr lang="en-US" sz="2400" b="1" dirty="0" smtClean="0">
                <a:solidFill>
                  <a:srgbClr val="FFFFFF"/>
                </a:solidFill>
              </a:rPr>
              <a:t>Find the door</a:t>
            </a:r>
          </a:p>
          <a:p>
            <a:pPr marL="342900" lvl="0" indent="-342900" rtl="0">
              <a:spcBef>
                <a:spcPts val="0"/>
              </a:spcBef>
              <a:spcAft>
                <a:spcPts val="0"/>
              </a:spcAft>
              <a:buFont typeface="Arial" charset="0"/>
              <a:buChar char="•"/>
            </a:pPr>
            <a:r>
              <a:rPr lang="en-US" sz="1000" b="1" dirty="0" smtClean="0">
                <a:solidFill>
                  <a:srgbClr val="FFFFFF"/>
                </a:solidFill>
              </a:rPr>
              <a:t>Look around the room</a:t>
            </a:r>
          </a:p>
          <a:p>
            <a:pPr marL="342900" lvl="0" indent="-342900" rtl="0">
              <a:spcBef>
                <a:spcPts val="0"/>
              </a:spcBef>
              <a:spcAft>
                <a:spcPts val="0"/>
              </a:spcAft>
              <a:buFont typeface="Arial" charset="0"/>
              <a:buChar char="•"/>
            </a:pPr>
            <a:r>
              <a:rPr lang="en-US" sz="1000" b="1" dirty="0" smtClean="0">
                <a:solidFill>
                  <a:srgbClr val="FFFFFF"/>
                </a:solidFill>
              </a:rPr>
              <a:t>If you see a door, remember where it is and move onto the next step</a:t>
            </a:r>
          </a:p>
          <a:p>
            <a:pPr marL="342900" lvl="0" indent="-342900" rtl="0">
              <a:spcBef>
                <a:spcPts val="0"/>
              </a:spcBef>
              <a:spcAft>
                <a:spcPts val="0"/>
              </a:spcAft>
              <a:buFont typeface="Arial" charset="0"/>
              <a:buChar char="•"/>
            </a:pPr>
            <a:r>
              <a:rPr lang="en-US" sz="1000" b="1" dirty="0" smtClean="0">
                <a:solidFill>
                  <a:srgbClr val="FFFFFF"/>
                </a:solidFill>
              </a:rPr>
              <a:t>Repeat the above until you see a door</a:t>
            </a:r>
          </a:p>
          <a:p>
            <a:pPr marL="342900" lvl="0" indent="-342900" rtl="0">
              <a:spcBef>
                <a:spcPts val="0"/>
              </a:spcBef>
              <a:spcAft>
                <a:spcPts val="0"/>
              </a:spcAft>
              <a:buFont typeface="Arial" charset="0"/>
              <a:buChar char="•"/>
            </a:pPr>
            <a:r>
              <a:rPr lang="en-US" sz="2400" b="1" dirty="0" smtClean="0">
                <a:solidFill>
                  <a:srgbClr val="FFFFFF"/>
                </a:solidFill>
              </a:rPr>
              <a:t>Walk to the Door</a:t>
            </a:r>
          </a:p>
          <a:p>
            <a:pPr marL="342900" lvl="0" indent="-342900" rtl="0">
              <a:spcBef>
                <a:spcPts val="0"/>
              </a:spcBef>
              <a:spcAft>
                <a:spcPts val="0"/>
              </a:spcAft>
              <a:buFont typeface="Arial" charset="0"/>
              <a:buChar char="•"/>
            </a:pPr>
            <a:r>
              <a:rPr lang="en-US" sz="1000" b="1" dirty="0" smtClean="0">
                <a:solidFill>
                  <a:srgbClr val="FFFFFF"/>
                </a:solidFill>
              </a:rPr>
              <a:t>Decide on a path to walk to the door (shortest path without walking into obstacles preferred)</a:t>
            </a:r>
          </a:p>
          <a:p>
            <a:pPr marL="342900" lvl="0" indent="-342900" rtl="0">
              <a:spcBef>
                <a:spcPts val="0"/>
              </a:spcBef>
              <a:spcAft>
                <a:spcPts val="0"/>
              </a:spcAft>
              <a:buFont typeface="Arial" charset="0"/>
              <a:buChar char="•"/>
            </a:pPr>
            <a:r>
              <a:rPr lang="en-US" sz="1000" b="1" dirty="0" smtClean="0">
                <a:solidFill>
                  <a:srgbClr val="FFFFFF"/>
                </a:solidFill>
              </a:rPr>
              <a:t>Follow the chosen path</a:t>
            </a:r>
          </a:p>
          <a:p>
            <a:pPr marL="342900" lvl="0" indent="-342900" rtl="0">
              <a:spcBef>
                <a:spcPts val="0"/>
              </a:spcBef>
              <a:spcAft>
                <a:spcPts val="0"/>
              </a:spcAft>
              <a:buFont typeface="Arial" charset="0"/>
              <a:buChar char="•"/>
            </a:pPr>
            <a:r>
              <a:rPr lang="en-US" sz="1000" b="1" dirty="0" smtClean="0">
                <a:solidFill>
                  <a:srgbClr val="FFFFFF"/>
                </a:solidFill>
              </a:rPr>
              <a:t>If an obstacle appears, such as another person, find a new path</a:t>
            </a:r>
          </a:p>
          <a:p>
            <a:pPr marL="342900" lvl="0" indent="-342900" rtl="0">
              <a:spcBef>
                <a:spcPts val="0"/>
              </a:spcBef>
              <a:spcAft>
                <a:spcPts val="0"/>
              </a:spcAft>
              <a:buFont typeface="Arial" charset="0"/>
              <a:buChar char="•"/>
            </a:pPr>
            <a:r>
              <a:rPr lang="en-US" sz="1000" b="1" dirty="0" smtClean="0">
                <a:solidFill>
                  <a:srgbClr val="FFFFFF"/>
                </a:solidFill>
              </a:rPr>
              <a:t>Move onto the next step when you are within a meter of the door</a:t>
            </a:r>
          </a:p>
          <a:p>
            <a:pPr marL="342900" lvl="0" indent="-342900" rtl="0">
              <a:spcBef>
                <a:spcPts val="0"/>
              </a:spcBef>
              <a:spcAft>
                <a:spcPts val="0"/>
              </a:spcAft>
              <a:buFont typeface="Arial" charset="0"/>
              <a:buChar char="•"/>
            </a:pPr>
            <a:r>
              <a:rPr lang="en-US" sz="2400" b="1" dirty="0" smtClean="0">
                <a:solidFill>
                  <a:srgbClr val="FFFFFF"/>
                </a:solidFill>
              </a:rPr>
              <a:t>Open the door</a:t>
            </a:r>
          </a:p>
          <a:p>
            <a:pPr marL="342900" lvl="0" indent="-342900" rtl="0">
              <a:spcBef>
                <a:spcPts val="0"/>
              </a:spcBef>
              <a:spcAft>
                <a:spcPts val="0"/>
              </a:spcAft>
              <a:buFont typeface="Arial" charset="0"/>
              <a:buChar char="•"/>
            </a:pPr>
            <a:r>
              <a:rPr lang="en-US" sz="1000" b="1" dirty="0" smtClean="0">
                <a:solidFill>
                  <a:srgbClr val="FFFFFF"/>
                </a:solidFill>
              </a:rPr>
              <a:t>Is there “Push” or “Pull” written anywhere? If so, follow that instruction</a:t>
            </a:r>
          </a:p>
          <a:p>
            <a:pPr marL="342900" lvl="0" indent="-342900" rtl="0">
              <a:spcBef>
                <a:spcPts val="0"/>
              </a:spcBef>
              <a:spcAft>
                <a:spcPts val="0"/>
              </a:spcAft>
              <a:buFont typeface="Arial" charset="0"/>
              <a:buChar char="•"/>
            </a:pPr>
            <a:r>
              <a:rPr lang="en-US" sz="1000" b="1" dirty="0" smtClean="0">
                <a:solidFill>
                  <a:srgbClr val="FFFFFF"/>
                </a:solidFill>
              </a:rPr>
              <a:t>If there are no written instructions, observe the ergonomics of the door. </a:t>
            </a:r>
          </a:p>
          <a:p>
            <a:pPr marL="342900" lvl="0" indent="-342900" rtl="0">
              <a:spcBef>
                <a:spcPts val="0"/>
              </a:spcBef>
              <a:spcAft>
                <a:spcPts val="0"/>
              </a:spcAft>
              <a:buFont typeface="Arial" charset="0"/>
              <a:buChar char="•"/>
            </a:pPr>
            <a:r>
              <a:rPr lang="en-US" sz="1000" b="1" dirty="0" smtClean="0">
                <a:solidFill>
                  <a:srgbClr val="FFFFFF"/>
                </a:solidFill>
              </a:rPr>
              <a:t>Does it make more sense to push or pull?</a:t>
            </a:r>
          </a:p>
          <a:p>
            <a:pPr marL="342900" lvl="0" indent="-342900" rtl="0">
              <a:spcBef>
                <a:spcPts val="0"/>
              </a:spcBef>
              <a:spcAft>
                <a:spcPts val="0"/>
              </a:spcAft>
              <a:buFont typeface="Arial" charset="0"/>
              <a:buChar char="•"/>
            </a:pPr>
            <a:r>
              <a:rPr lang="en-US" sz="1000" b="1" dirty="0" smtClean="0">
                <a:solidFill>
                  <a:srgbClr val="FFFFFF"/>
                </a:solidFill>
              </a:rPr>
              <a:t>Do you remember entering? No? Well try everything you can in this order: Push, Pull, slide to the right, up, push again, pull again, look around and see if anyone is judging you. Think about how pathetic it is that opening a door could even possibly be this hard. Give your best puppy dog eyes to the nearest student in hopes that they’ll put you out of your misery with some vague hand gestures that signal to you how the door works.</a:t>
            </a:r>
          </a:p>
          <a:p>
            <a:pPr marL="342900" lvl="0" indent="-342900" rtl="0">
              <a:spcBef>
                <a:spcPts val="0"/>
              </a:spcBef>
              <a:spcAft>
                <a:spcPts val="0"/>
              </a:spcAft>
              <a:buFont typeface="Arial" charset="0"/>
              <a:buChar char="•"/>
            </a:pPr>
            <a:r>
              <a:rPr lang="en-US" sz="2400" b="1" dirty="0" smtClean="0">
                <a:solidFill>
                  <a:srgbClr val="FFFFFF"/>
                </a:solidFill>
              </a:rPr>
              <a:t>Go through the door</a:t>
            </a:r>
          </a:p>
          <a:p>
            <a:pPr marL="342900" lvl="0" indent="-342900" rtl="0">
              <a:spcBef>
                <a:spcPts val="0"/>
              </a:spcBef>
              <a:spcAft>
                <a:spcPts val="0"/>
              </a:spcAft>
              <a:buFont typeface="Arial" charset="0"/>
              <a:buChar char="•"/>
            </a:pPr>
            <a:r>
              <a:rPr lang="en-US" sz="2400" b="1" dirty="0" smtClean="0">
                <a:solidFill>
                  <a:srgbClr val="FFFFFF"/>
                </a:solidFill>
              </a:rPr>
              <a:t>Close the door behind you</a:t>
            </a:r>
          </a:p>
          <a:p>
            <a:pPr marL="342900" lvl="0" indent="-342900" rtl="0">
              <a:spcBef>
                <a:spcPts val="0"/>
              </a:spcBef>
              <a:spcAft>
                <a:spcPts val="0"/>
              </a:spcAft>
              <a:buFontTx/>
              <a:buChar char="-"/>
            </a:pPr>
            <a:endParaRPr sz="2400" b="1" dirty="0">
              <a:solidFill>
                <a:srgbClr val="FFFFFF"/>
              </a:solidFill>
            </a:endParaRPr>
          </a:p>
        </p:txBody>
      </p:sp>
      <p:sp>
        <p:nvSpPr>
          <p:cNvPr id="4" name="Freeform 3"/>
          <p:cNvSpPr/>
          <p:nvPr/>
        </p:nvSpPr>
        <p:spPr>
          <a:xfrm rot="16200000">
            <a:off x="4657964" y="-2657238"/>
            <a:ext cx="1136342" cy="6450819"/>
          </a:xfrm>
          <a:custGeom>
            <a:avLst/>
            <a:gdLst>
              <a:gd name="connsiteX0" fmla="*/ 18075 w 1163294"/>
              <a:gd name="connsiteY0" fmla="*/ 275208 h 3994951"/>
              <a:gd name="connsiteX1" fmla="*/ 18075 w 1163294"/>
              <a:gd name="connsiteY1" fmla="*/ 3373515 h 3994951"/>
              <a:gd name="connsiteX2" fmla="*/ 44708 w 1163294"/>
              <a:gd name="connsiteY2" fmla="*/ 3444536 h 3994951"/>
              <a:gd name="connsiteX3" fmla="*/ 80219 w 1163294"/>
              <a:gd name="connsiteY3" fmla="*/ 3551068 h 3994951"/>
              <a:gd name="connsiteX4" fmla="*/ 97974 w 1163294"/>
              <a:gd name="connsiteY4" fmla="*/ 3604334 h 3994951"/>
              <a:gd name="connsiteX5" fmla="*/ 133485 w 1163294"/>
              <a:gd name="connsiteY5" fmla="*/ 3693111 h 3994951"/>
              <a:gd name="connsiteX6" fmla="*/ 151240 w 1163294"/>
              <a:gd name="connsiteY6" fmla="*/ 3737499 h 3994951"/>
              <a:gd name="connsiteX7" fmla="*/ 160118 w 1163294"/>
              <a:gd name="connsiteY7" fmla="*/ 3764132 h 3994951"/>
              <a:gd name="connsiteX8" fmla="*/ 177873 w 1163294"/>
              <a:gd name="connsiteY8" fmla="*/ 3808520 h 3994951"/>
              <a:gd name="connsiteX9" fmla="*/ 204506 w 1163294"/>
              <a:gd name="connsiteY9" fmla="*/ 3888419 h 3994951"/>
              <a:gd name="connsiteX10" fmla="*/ 213384 w 1163294"/>
              <a:gd name="connsiteY10" fmla="*/ 3915052 h 3994951"/>
              <a:gd name="connsiteX11" fmla="*/ 222261 w 1163294"/>
              <a:gd name="connsiteY11" fmla="*/ 3950563 h 3994951"/>
              <a:gd name="connsiteX12" fmla="*/ 240017 w 1163294"/>
              <a:gd name="connsiteY12" fmla="*/ 3977196 h 3994951"/>
              <a:gd name="connsiteX13" fmla="*/ 266650 w 1163294"/>
              <a:gd name="connsiteY13" fmla="*/ 3994951 h 3994951"/>
              <a:gd name="connsiteX14" fmla="*/ 675023 w 1163294"/>
              <a:gd name="connsiteY14" fmla="*/ 3773010 h 3994951"/>
              <a:gd name="connsiteX15" fmla="*/ 754922 w 1163294"/>
              <a:gd name="connsiteY15" fmla="*/ 3675355 h 3994951"/>
              <a:gd name="connsiteX16" fmla="*/ 905842 w 1163294"/>
              <a:gd name="connsiteY16" fmla="*/ 3311371 h 3994951"/>
              <a:gd name="connsiteX17" fmla="*/ 941353 w 1163294"/>
              <a:gd name="connsiteY17" fmla="*/ 3195961 h 3994951"/>
              <a:gd name="connsiteX18" fmla="*/ 976863 w 1163294"/>
              <a:gd name="connsiteY18" fmla="*/ 3107184 h 3994951"/>
              <a:gd name="connsiteX19" fmla="*/ 1021252 w 1163294"/>
              <a:gd name="connsiteY19" fmla="*/ 2929631 h 3994951"/>
              <a:gd name="connsiteX20" fmla="*/ 1047885 w 1163294"/>
              <a:gd name="connsiteY20" fmla="*/ 2849732 h 3994951"/>
              <a:gd name="connsiteX21" fmla="*/ 1083395 w 1163294"/>
              <a:gd name="connsiteY21" fmla="*/ 2707689 h 3994951"/>
              <a:gd name="connsiteX22" fmla="*/ 1118906 w 1163294"/>
              <a:gd name="connsiteY22" fmla="*/ 2530136 h 3994951"/>
              <a:gd name="connsiteX23" fmla="*/ 1145539 w 1163294"/>
              <a:gd name="connsiteY23" fmla="*/ 2041864 h 3994951"/>
              <a:gd name="connsiteX24" fmla="*/ 1163294 w 1163294"/>
              <a:gd name="connsiteY24" fmla="*/ 1180730 h 3994951"/>
              <a:gd name="connsiteX25" fmla="*/ 1145539 w 1163294"/>
              <a:gd name="connsiteY25" fmla="*/ 523783 h 3994951"/>
              <a:gd name="connsiteX26" fmla="*/ 1092273 w 1163294"/>
              <a:gd name="connsiteY26" fmla="*/ 443884 h 3994951"/>
              <a:gd name="connsiteX27" fmla="*/ 1065640 w 1163294"/>
              <a:gd name="connsiteY27" fmla="*/ 399495 h 3994951"/>
              <a:gd name="connsiteX28" fmla="*/ 1021252 w 1163294"/>
              <a:gd name="connsiteY28" fmla="*/ 346229 h 3994951"/>
              <a:gd name="connsiteX29" fmla="*/ 914720 w 1163294"/>
              <a:gd name="connsiteY29" fmla="*/ 168676 h 3994951"/>
              <a:gd name="connsiteX30" fmla="*/ 879209 w 1163294"/>
              <a:gd name="connsiteY30" fmla="*/ 106532 h 3994951"/>
              <a:gd name="connsiteX31" fmla="*/ 817065 w 1163294"/>
              <a:gd name="connsiteY31" fmla="*/ 26633 h 3994951"/>
              <a:gd name="connsiteX32" fmla="*/ 781555 w 1163294"/>
              <a:gd name="connsiteY32" fmla="*/ 17755 h 3994951"/>
              <a:gd name="connsiteX33" fmla="*/ 657267 w 1163294"/>
              <a:gd name="connsiteY33" fmla="*/ 0 h 3994951"/>
              <a:gd name="connsiteX34" fmla="*/ 470836 w 1163294"/>
              <a:gd name="connsiteY34" fmla="*/ 8878 h 3994951"/>
              <a:gd name="connsiteX35" fmla="*/ 435326 w 1163294"/>
              <a:gd name="connsiteY35" fmla="*/ 17755 h 3994951"/>
              <a:gd name="connsiteX36" fmla="*/ 355427 w 1163294"/>
              <a:gd name="connsiteY36" fmla="*/ 62144 h 3994951"/>
              <a:gd name="connsiteX37" fmla="*/ 319916 w 1163294"/>
              <a:gd name="connsiteY37" fmla="*/ 71021 h 3994951"/>
              <a:gd name="connsiteX38" fmla="*/ 275527 w 1163294"/>
              <a:gd name="connsiteY38" fmla="*/ 88777 h 3994951"/>
              <a:gd name="connsiteX39" fmla="*/ 204506 w 1163294"/>
              <a:gd name="connsiteY39" fmla="*/ 115410 h 3994951"/>
              <a:gd name="connsiteX40" fmla="*/ 177873 w 1163294"/>
              <a:gd name="connsiteY40" fmla="*/ 133165 h 3994951"/>
              <a:gd name="connsiteX41" fmla="*/ 160118 w 1163294"/>
              <a:gd name="connsiteY41" fmla="*/ 159798 h 3994951"/>
              <a:gd name="connsiteX42" fmla="*/ 133485 w 1163294"/>
              <a:gd name="connsiteY42" fmla="*/ 177553 h 3994951"/>
              <a:gd name="connsiteX43" fmla="*/ 115729 w 1163294"/>
              <a:gd name="connsiteY43" fmla="*/ 195309 h 3994951"/>
              <a:gd name="connsiteX44" fmla="*/ 89096 w 1163294"/>
              <a:gd name="connsiteY44" fmla="*/ 213064 h 3994951"/>
              <a:gd name="connsiteX45" fmla="*/ 62463 w 1163294"/>
              <a:gd name="connsiteY45" fmla="*/ 239697 h 3994951"/>
              <a:gd name="connsiteX46" fmla="*/ 320 w 1163294"/>
              <a:gd name="connsiteY46" fmla="*/ 266330 h 3994951"/>
              <a:gd name="connsiteX47" fmla="*/ 18075 w 1163294"/>
              <a:gd name="connsiteY47" fmla="*/ 275208 h 39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3294" h="3994951">
                <a:moveTo>
                  <a:pt x="18075" y="275208"/>
                </a:moveTo>
                <a:cubicBezTo>
                  <a:pt x="21034" y="793072"/>
                  <a:pt x="6273" y="2340813"/>
                  <a:pt x="18075" y="3373515"/>
                </a:cubicBezTo>
                <a:cubicBezTo>
                  <a:pt x="18364" y="3398797"/>
                  <a:pt x="36713" y="3420550"/>
                  <a:pt x="44708" y="3444536"/>
                </a:cubicBezTo>
                <a:cubicBezTo>
                  <a:pt x="145926" y="3748191"/>
                  <a:pt x="-4038" y="3319365"/>
                  <a:pt x="80219" y="3551068"/>
                </a:cubicBezTo>
                <a:cubicBezTo>
                  <a:pt x="86615" y="3568657"/>
                  <a:pt x="91023" y="3586957"/>
                  <a:pt x="97974" y="3604334"/>
                </a:cubicBezTo>
                <a:lnTo>
                  <a:pt x="133485" y="3693111"/>
                </a:lnTo>
                <a:cubicBezTo>
                  <a:pt x="139403" y="3707907"/>
                  <a:pt x="146201" y="3722381"/>
                  <a:pt x="151240" y="3737499"/>
                </a:cubicBezTo>
                <a:cubicBezTo>
                  <a:pt x="154199" y="3746377"/>
                  <a:pt x="156832" y="3755370"/>
                  <a:pt x="160118" y="3764132"/>
                </a:cubicBezTo>
                <a:cubicBezTo>
                  <a:pt x="165713" y="3779053"/>
                  <a:pt x="172513" y="3793513"/>
                  <a:pt x="177873" y="3808520"/>
                </a:cubicBezTo>
                <a:cubicBezTo>
                  <a:pt x="187315" y="3834958"/>
                  <a:pt x="195628" y="3861786"/>
                  <a:pt x="204506" y="3888419"/>
                </a:cubicBezTo>
                <a:cubicBezTo>
                  <a:pt x="207465" y="3897297"/>
                  <a:pt x="211115" y="3905973"/>
                  <a:pt x="213384" y="3915052"/>
                </a:cubicBezTo>
                <a:cubicBezTo>
                  <a:pt x="216343" y="3926889"/>
                  <a:pt x="217455" y="3939348"/>
                  <a:pt x="222261" y="3950563"/>
                </a:cubicBezTo>
                <a:cubicBezTo>
                  <a:pt x="226464" y="3960370"/>
                  <a:pt x="232472" y="3969651"/>
                  <a:pt x="240017" y="3977196"/>
                </a:cubicBezTo>
                <a:cubicBezTo>
                  <a:pt x="247562" y="3984740"/>
                  <a:pt x="257772" y="3989033"/>
                  <a:pt x="266650" y="3994951"/>
                </a:cubicBezTo>
                <a:cubicBezTo>
                  <a:pt x="277122" y="3989715"/>
                  <a:pt x="583888" y="3870221"/>
                  <a:pt x="675023" y="3773010"/>
                </a:cubicBezTo>
                <a:cubicBezTo>
                  <a:pt x="703789" y="3742327"/>
                  <a:pt x="732742" y="3711090"/>
                  <a:pt x="754922" y="3675355"/>
                </a:cubicBezTo>
                <a:cubicBezTo>
                  <a:pt x="828916" y="3556142"/>
                  <a:pt x="861398" y="3444703"/>
                  <a:pt x="905842" y="3311371"/>
                </a:cubicBezTo>
                <a:cubicBezTo>
                  <a:pt x="918570" y="3273187"/>
                  <a:pt x="926405" y="3233332"/>
                  <a:pt x="941353" y="3195961"/>
                </a:cubicBezTo>
                <a:cubicBezTo>
                  <a:pt x="953190" y="3166369"/>
                  <a:pt x="966784" y="3137420"/>
                  <a:pt x="976863" y="3107184"/>
                </a:cubicBezTo>
                <a:cubicBezTo>
                  <a:pt x="1019620" y="2978912"/>
                  <a:pt x="988943" y="3045941"/>
                  <a:pt x="1021252" y="2929631"/>
                </a:cubicBezTo>
                <a:cubicBezTo>
                  <a:pt x="1028766" y="2902582"/>
                  <a:pt x="1040316" y="2876766"/>
                  <a:pt x="1047885" y="2849732"/>
                </a:cubicBezTo>
                <a:cubicBezTo>
                  <a:pt x="1061044" y="2802735"/>
                  <a:pt x="1075371" y="2755830"/>
                  <a:pt x="1083395" y="2707689"/>
                </a:cubicBezTo>
                <a:cubicBezTo>
                  <a:pt x="1105163" y="2577087"/>
                  <a:pt x="1092420" y="2636083"/>
                  <a:pt x="1118906" y="2530136"/>
                </a:cubicBezTo>
                <a:cubicBezTo>
                  <a:pt x="1147072" y="2276635"/>
                  <a:pt x="1138655" y="2392933"/>
                  <a:pt x="1145539" y="2041864"/>
                </a:cubicBezTo>
                <a:cubicBezTo>
                  <a:pt x="1163491" y="1126321"/>
                  <a:pt x="1144657" y="1777146"/>
                  <a:pt x="1163294" y="1180730"/>
                </a:cubicBezTo>
                <a:cubicBezTo>
                  <a:pt x="1157376" y="961748"/>
                  <a:pt x="1156616" y="742565"/>
                  <a:pt x="1145539" y="523783"/>
                </a:cubicBezTo>
                <a:cubicBezTo>
                  <a:pt x="1143273" y="479034"/>
                  <a:pt x="1116252" y="474714"/>
                  <a:pt x="1092273" y="443884"/>
                </a:cubicBezTo>
                <a:cubicBezTo>
                  <a:pt x="1081679" y="430264"/>
                  <a:pt x="1075789" y="413450"/>
                  <a:pt x="1065640" y="399495"/>
                </a:cubicBezTo>
                <a:cubicBezTo>
                  <a:pt x="1052046" y="380803"/>
                  <a:pt x="1035119" y="364719"/>
                  <a:pt x="1021252" y="346229"/>
                </a:cubicBezTo>
                <a:cubicBezTo>
                  <a:pt x="984062" y="296642"/>
                  <a:pt x="940898" y="214488"/>
                  <a:pt x="914720" y="168676"/>
                </a:cubicBezTo>
                <a:cubicBezTo>
                  <a:pt x="902883" y="147961"/>
                  <a:pt x="892443" y="126383"/>
                  <a:pt x="879209" y="106532"/>
                </a:cubicBezTo>
                <a:cubicBezTo>
                  <a:pt x="869463" y="91914"/>
                  <a:pt x="839531" y="39471"/>
                  <a:pt x="817065" y="26633"/>
                </a:cubicBezTo>
                <a:cubicBezTo>
                  <a:pt x="806472" y="20580"/>
                  <a:pt x="793614" y="19610"/>
                  <a:pt x="781555" y="17755"/>
                </a:cubicBezTo>
                <a:cubicBezTo>
                  <a:pt x="598791" y="-10362"/>
                  <a:pt x="777411" y="24029"/>
                  <a:pt x="657267" y="0"/>
                </a:cubicBezTo>
                <a:cubicBezTo>
                  <a:pt x="595123" y="2959"/>
                  <a:pt x="532852" y="3917"/>
                  <a:pt x="470836" y="8878"/>
                </a:cubicBezTo>
                <a:cubicBezTo>
                  <a:pt x="458674" y="9851"/>
                  <a:pt x="446475" y="12800"/>
                  <a:pt x="435326" y="17755"/>
                </a:cubicBezTo>
                <a:cubicBezTo>
                  <a:pt x="374325" y="44866"/>
                  <a:pt x="410408" y="41526"/>
                  <a:pt x="355427" y="62144"/>
                </a:cubicBezTo>
                <a:cubicBezTo>
                  <a:pt x="344003" y="66428"/>
                  <a:pt x="331491" y="67163"/>
                  <a:pt x="319916" y="71021"/>
                </a:cubicBezTo>
                <a:cubicBezTo>
                  <a:pt x="304798" y="76060"/>
                  <a:pt x="290449" y="83181"/>
                  <a:pt x="275527" y="88777"/>
                </a:cubicBezTo>
                <a:cubicBezTo>
                  <a:pt x="244782" y="100306"/>
                  <a:pt x="238840" y="98243"/>
                  <a:pt x="204506" y="115410"/>
                </a:cubicBezTo>
                <a:cubicBezTo>
                  <a:pt x="194963" y="120182"/>
                  <a:pt x="186751" y="127247"/>
                  <a:pt x="177873" y="133165"/>
                </a:cubicBezTo>
                <a:cubicBezTo>
                  <a:pt x="171955" y="142043"/>
                  <a:pt x="167663" y="152253"/>
                  <a:pt x="160118" y="159798"/>
                </a:cubicBezTo>
                <a:cubicBezTo>
                  <a:pt x="152573" y="167343"/>
                  <a:pt x="141817" y="170888"/>
                  <a:pt x="133485" y="177553"/>
                </a:cubicBezTo>
                <a:cubicBezTo>
                  <a:pt x="126949" y="182782"/>
                  <a:pt x="122265" y="190080"/>
                  <a:pt x="115729" y="195309"/>
                </a:cubicBezTo>
                <a:cubicBezTo>
                  <a:pt x="107397" y="201974"/>
                  <a:pt x="97293" y="206234"/>
                  <a:pt x="89096" y="213064"/>
                </a:cubicBezTo>
                <a:cubicBezTo>
                  <a:pt x="79451" y="221101"/>
                  <a:pt x="72108" y="231660"/>
                  <a:pt x="62463" y="239697"/>
                </a:cubicBezTo>
                <a:cubicBezTo>
                  <a:pt x="38525" y="259645"/>
                  <a:pt x="31490" y="260096"/>
                  <a:pt x="320" y="266330"/>
                </a:cubicBezTo>
                <a:cubicBezTo>
                  <a:pt x="-2582" y="266910"/>
                  <a:pt x="15116" y="-242656"/>
                  <a:pt x="18075" y="275208"/>
                </a:cubicBezTo>
                <a:close/>
              </a:path>
            </a:pathLst>
          </a:custGeom>
          <a:solidFill>
            <a:srgbClr val="FF0000">
              <a:alpha val="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5" name="Freeform 4"/>
          <p:cNvSpPr/>
          <p:nvPr/>
        </p:nvSpPr>
        <p:spPr>
          <a:xfrm>
            <a:off x="808075" y="2322221"/>
            <a:ext cx="691116" cy="2239146"/>
          </a:xfrm>
          <a:custGeom>
            <a:avLst/>
            <a:gdLst>
              <a:gd name="connsiteX0" fmla="*/ 0 w 691116"/>
              <a:gd name="connsiteY0" fmla="*/ 2217881 h 2239146"/>
              <a:gd name="connsiteX1" fmla="*/ 21265 w 691116"/>
              <a:gd name="connsiteY1" fmla="*/ 2185983 h 2239146"/>
              <a:gd name="connsiteX2" fmla="*/ 42530 w 691116"/>
              <a:gd name="connsiteY2" fmla="*/ 2122188 h 2239146"/>
              <a:gd name="connsiteX3" fmla="*/ 106325 w 691116"/>
              <a:gd name="connsiteY3" fmla="*/ 2047760 h 2239146"/>
              <a:gd name="connsiteX4" fmla="*/ 127590 w 691116"/>
              <a:gd name="connsiteY4" fmla="*/ 2005230 h 2239146"/>
              <a:gd name="connsiteX5" fmla="*/ 180753 w 691116"/>
              <a:gd name="connsiteY5" fmla="*/ 1952067 h 2239146"/>
              <a:gd name="connsiteX6" fmla="*/ 255181 w 691116"/>
              <a:gd name="connsiteY6" fmla="*/ 1856374 h 2239146"/>
              <a:gd name="connsiteX7" fmla="*/ 350874 w 691116"/>
              <a:gd name="connsiteY7" fmla="*/ 1803211 h 2239146"/>
              <a:gd name="connsiteX8" fmla="*/ 382772 w 691116"/>
              <a:gd name="connsiteY8" fmla="*/ 1781946 h 2239146"/>
              <a:gd name="connsiteX9" fmla="*/ 404037 w 691116"/>
              <a:gd name="connsiteY9" fmla="*/ 1813844 h 2239146"/>
              <a:gd name="connsiteX10" fmla="*/ 425302 w 691116"/>
              <a:gd name="connsiteY10" fmla="*/ 1877639 h 2239146"/>
              <a:gd name="connsiteX11" fmla="*/ 457200 w 691116"/>
              <a:gd name="connsiteY11" fmla="*/ 1920169 h 2239146"/>
              <a:gd name="connsiteX12" fmla="*/ 478465 w 691116"/>
              <a:gd name="connsiteY12" fmla="*/ 1941435 h 2239146"/>
              <a:gd name="connsiteX13" fmla="*/ 542260 w 691116"/>
              <a:gd name="connsiteY13" fmla="*/ 2047760 h 2239146"/>
              <a:gd name="connsiteX14" fmla="*/ 574158 w 691116"/>
              <a:gd name="connsiteY14" fmla="*/ 2079658 h 2239146"/>
              <a:gd name="connsiteX15" fmla="*/ 627321 w 691116"/>
              <a:gd name="connsiteY15" fmla="*/ 2143453 h 2239146"/>
              <a:gd name="connsiteX16" fmla="*/ 648586 w 691116"/>
              <a:gd name="connsiteY16" fmla="*/ 2185983 h 2239146"/>
              <a:gd name="connsiteX17" fmla="*/ 669851 w 691116"/>
              <a:gd name="connsiteY17" fmla="*/ 2207249 h 2239146"/>
              <a:gd name="connsiteX18" fmla="*/ 691116 w 691116"/>
              <a:gd name="connsiteY18" fmla="*/ 2239146 h 2239146"/>
              <a:gd name="connsiteX19" fmla="*/ 669851 w 691116"/>
              <a:gd name="connsiteY19" fmla="*/ 2143453 h 2239146"/>
              <a:gd name="connsiteX20" fmla="*/ 648586 w 691116"/>
              <a:gd name="connsiteY20" fmla="*/ 2111556 h 2239146"/>
              <a:gd name="connsiteX21" fmla="*/ 584790 w 691116"/>
              <a:gd name="connsiteY21" fmla="*/ 2069025 h 2239146"/>
              <a:gd name="connsiteX22" fmla="*/ 531628 w 691116"/>
              <a:gd name="connsiteY22" fmla="*/ 2005230 h 2239146"/>
              <a:gd name="connsiteX23" fmla="*/ 457200 w 691116"/>
              <a:gd name="connsiteY23" fmla="*/ 1909537 h 2239146"/>
              <a:gd name="connsiteX24" fmla="*/ 435935 w 691116"/>
              <a:gd name="connsiteY24" fmla="*/ 1845742 h 2239146"/>
              <a:gd name="connsiteX25" fmla="*/ 425302 w 691116"/>
              <a:gd name="connsiteY25" fmla="*/ 1813844 h 2239146"/>
              <a:gd name="connsiteX26" fmla="*/ 393404 w 691116"/>
              <a:gd name="connsiteY26" fmla="*/ 1696886 h 2239146"/>
              <a:gd name="connsiteX27" fmla="*/ 372139 w 691116"/>
              <a:gd name="connsiteY27" fmla="*/ 1654356 h 2239146"/>
              <a:gd name="connsiteX28" fmla="*/ 340242 w 691116"/>
              <a:gd name="connsiteY28" fmla="*/ 1516132 h 2239146"/>
              <a:gd name="connsiteX29" fmla="*/ 329609 w 691116"/>
              <a:gd name="connsiteY29" fmla="*/ 1473602 h 2239146"/>
              <a:gd name="connsiteX30" fmla="*/ 318976 w 691116"/>
              <a:gd name="connsiteY30" fmla="*/ 1441704 h 2239146"/>
              <a:gd name="connsiteX31" fmla="*/ 276446 w 691116"/>
              <a:gd name="connsiteY31" fmla="*/ 1314114 h 2239146"/>
              <a:gd name="connsiteX32" fmla="*/ 265814 w 691116"/>
              <a:gd name="connsiteY32" fmla="*/ 1271583 h 2239146"/>
              <a:gd name="connsiteX33" fmla="*/ 255181 w 691116"/>
              <a:gd name="connsiteY33" fmla="*/ 1239686 h 2239146"/>
              <a:gd name="connsiteX34" fmla="*/ 233916 w 691116"/>
              <a:gd name="connsiteY34" fmla="*/ 1133360 h 2239146"/>
              <a:gd name="connsiteX35" fmla="*/ 244549 w 691116"/>
              <a:gd name="connsiteY35" fmla="*/ 846281 h 2239146"/>
              <a:gd name="connsiteX36" fmla="*/ 255181 w 691116"/>
              <a:gd name="connsiteY36" fmla="*/ 793118 h 2239146"/>
              <a:gd name="connsiteX37" fmla="*/ 265814 w 691116"/>
              <a:gd name="connsiteY37" fmla="*/ 729323 h 2239146"/>
              <a:gd name="connsiteX38" fmla="*/ 287079 w 691116"/>
              <a:gd name="connsiteY38" fmla="*/ 591100 h 2239146"/>
              <a:gd name="connsiteX39" fmla="*/ 308344 w 691116"/>
              <a:gd name="connsiteY39" fmla="*/ 516672 h 2239146"/>
              <a:gd name="connsiteX40" fmla="*/ 318976 w 691116"/>
              <a:gd name="connsiteY40" fmla="*/ 474142 h 2239146"/>
              <a:gd name="connsiteX41" fmla="*/ 329609 w 691116"/>
              <a:gd name="connsiteY41" fmla="*/ 442244 h 2239146"/>
              <a:gd name="connsiteX42" fmla="*/ 361507 w 691116"/>
              <a:gd name="connsiteY42" fmla="*/ 431611 h 2239146"/>
              <a:gd name="connsiteX43" fmla="*/ 382772 w 691116"/>
              <a:gd name="connsiteY43" fmla="*/ 654895 h 2239146"/>
              <a:gd name="connsiteX44" fmla="*/ 414670 w 691116"/>
              <a:gd name="connsiteY44" fmla="*/ 803751 h 2239146"/>
              <a:gd name="connsiteX45" fmla="*/ 435935 w 691116"/>
              <a:gd name="connsiteY45" fmla="*/ 984504 h 2239146"/>
              <a:gd name="connsiteX46" fmla="*/ 446567 w 691116"/>
              <a:gd name="connsiteY46" fmla="*/ 1260951 h 2239146"/>
              <a:gd name="connsiteX47" fmla="*/ 457200 w 691116"/>
              <a:gd name="connsiteY47" fmla="*/ 1388542 h 2239146"/>
              <a:gd name="connsiteX48" fmla="*/ 467832 w 691116"/>
              <a:gd name="connsiteY48" fmla="*/ 1569295 h 2239146"/>
              <a:gd name="connsiteX49" fmla="*/ 457200 w 691116"/>
              <a:gd name="connsiteY49" fmla="*/ 1718151 h 2239146"/>
              <a:gd name="connsiteX50" fmla="*/ 446567 w 691116"/>
              <a:gd name="connsiteY50" fmla="*/ 1750049 h 2239146"/>
              <a:gd name="connsiteX51" fmla="*/ 414670 w 691116"/>
              <a:gd name="connsiteY51" fmla="*/ 1739416 h 2239146"/>
              <a:gd name="connsiteX52" fmla="*/ 404037 w 691116"/>
              <a:gd name="connsiteY52" fmla="*/ 1707518 h 2239146"/>
              <a:gd name="connsiteX53" fmla="*/ 382772 w 691116"/>
              <a:gd name="connsiteY53" fmla="*/ 1601193 h 2239146"/>
              <a:gd name="connsiteX54" fmla="*/ 318976 w 691116"/>
              <a:gd name="connsiteY54" fmla="*/ 1516132 h 2239146"/>
              <a:gd name="connsiteX55" fmla="*/ 287079 w 691116"/>
              <a:gd name="connsiteY55" fmla="*/ 1452337 h 2239146"/>
              <a:gd name="connsiteX56" fmla="*/ 265814 w 691116"/>
              <a:gd name="connsiteY56" fmla="*/ 1377909 h 2239146"/>
              <a:gd name="connsiteX57" fmla="*/ 255181 w 691116"/>
              <a:gd name="connsiteY57" fmla="*/ 1239686 h 2239146"/>
              <a:gd name="connsiteX58" fmla="*/ 244549 w 691116"/>
              <a:gd name="connsiteY58" fmla="*/ 1197156 h 2239146"/>
              <a:gd name="connsiteX59" fmla="*/ 233916 w 691116"/>
              <a:gd name="connsiteY59" fmla="*/ 1133360 h 2239146"/>
              <a:gd name="connsiteX60" fmla="*/ 244549 w 691116"/>
              <a:gd name="connsiteY60" fmla="*/ 750588 h 2239146"/>
              <a:gd name="connsiteX61" fmla="*/ 265814 w 691116"/>
              <a:gd name="connsiteY61" fmla="*/ 686793 h 2239146"/>
              <a:gd name="connsiteX62" fmla="*/ 276446 w 691116"/>
              <a:gd name="connsiteY62" fmla="*/ 654895 h 2239146"/>
              <a:gd name="connsiteX63" fmla="*/ 318976 w 691116"/>
              <a:gd name="connsiteY63" fmla="*/ 527304 h 2239146"/>
              <a:gd name="connsiteX64" fmla="*/ 329609 w 691116"/>
              <a:gd name="connsiteY64" fmla="*/ 495407 h 2239146"/>
              <a:gd name="connsiteX65" fmla="*/ 361507 w 691116"/>
              <a:gd name="connsiteY65" fmla="*/ 474142 h 2239146"/>
              <a:gd name="connsiteX66" fmla="*/ 435935 w 691116"/>
              <a:gd name="connsiteY66" fmla="*/ 452876 h 2239146"/>
              <a:gd name="connsiteX67" fmla="*/ 467832 w 691116"/>
              <a:gd name="connsiteY67" fmla="*/ 431611 h 2239146"/>
              <a:gd name="connsiteX68" fmla="*/ 510363 w 691116"/>
              <a:gd name="connsiteY68" fmla="*/ 367816 h 2239146"/>
              <a:gd name="connsiteX69" fmla="*/ 531628 w 691116"/>
              <a:gd name="connsiteY69" fmla="*/ 293388 h 2239146"/>
              <a:gd name="connsiteX70" fmla="*/ 520995 w 691116"/>
              <a:gd name="connsiteY70" fmla="*/ 155165 h 2239146"/>
              <a:gd name="connsiteX71" fmla="*/ 467832 w 691116"/>
              <a:gd name="connsiteY71" fmla="*/ 91369 h 2239146"/>
              <a:gd name="connsiteX72" fmla="*/ 382772 w 691116"/>
              <a:gd name="connsiteY72" fmla="*/ 48839 h 2239146"/>
              <a:gd name="connsiteX73" fmla="*/ 340242 w 691116"/>
              <a:gd name="connsiteY73" fmla="*/ 27574 h 2239146"/>
              <a:gd name="connsiteX74" fmla="*/ 287079 w 691116"/>
              <a:gd name="connsiteY74" fmla="*/ 16942 h 2239146"/>
              <a:gd name="connsiteX75" fmla="*/ 255181 w 691116"/>
              <a:gd name="connsiteY75" fmla="*/ 6309 h 2239146"/>
              <a:gd name="connsiteX76" fmla="*/ 95693 w 691116"/>
              <a:gd name="connsiteY76" fmla="*/ 16942 h 2239146"/>
              <a:gd name="connsiteX77" fmla="*/ 106325 w 691116"/>
              <a:gd name="connsiteY77" fmla="*/ 123267 h 2239146"/>
              <a:gd name="connsiteX78" fmla="*/ 127590 w 691116"/>
              <a:gd name="connsiteY78" fmla="*/ 187063 h 2239146"/>
              <a:gd name="connsiteX79" fmla="*/ 159488 w 691116"/>
              <a:gd name="connsiteY79" fmla="*/ 293388 h 2239146"/>
              <a:gd name="connsiteX80" fmla="*/ 180753 w 691116"/>
              <a:gd name="connsiteY80" fmla="*/ 325286 h 2239146"/>
              <a:gd name="connsiteX81" fmla="*/ 191386 w 691116"/>
              <a:gd name="connsiteY81" fmla="*/ 357183 h 2239146"/>
              <a:gd name="connsiteX82" fmla="*/ 212651 w 691116"/>
              <a:gd name="connsiteY82" fmla="*/ 378449 h 2239146"/>
              <a:gd name="connsiteX83" fmla="*/ 233916 w 691116"/>
              <a:gd name="connsiteY83" fmla="*/ 410346 h 2239146"/>
              <a:gd name="connsiteX84" fmla="*/ 308344 w 691116"/>
              <a:gd name="connsiteY84" fmla="*/ 431611 h 223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91116" h="2239146">
                <a:moveTo>
                  <a:pt x="0" y="2217881"/>
                </a:moveTo>
                <a:cubicBezTo>
                  <a:pt x="7088" y="2207248"/>
                  <a:pt x="16075" y="2197660"/>
                  <a:pt x="21265" y="2185983"/>
                </a:cubicBezTo>
                <a:cubicBezTo>
                  <a:pt x="30369" y="2165500"/>
                  <a:pt x="26680" y="2138038"/>
                  <a:pt x="42530" y="2122188"/>
                </a:cubicBezTo>
                <a:cubicBezTo>
                  <a:pt x="71527" y="2093191"/>
                  <a:pt x="83591" y="2084134"/>
                  <a:pt x="106325" y="2047760"/>
                </a:cubicBezTo>
                <a:cubicBezTo>
                  <a:pt x="114725" y="2034319"/>
                  <a:pt x="117859" y="2017741"/>
                  <a:pt x="127590" y="2005230"/>
                </a:cubicBezTo>
                <a:cubicBezTo>
                  <a:pt x="142976" y="1985448"/>
                  <a:pt x="164250" y="1970928"/>
                  <a:pt x="180753" y="1952067"/>
                </a:cubicBezTo>
                <a:cubicBezTo>
                  <a:pt x="238080" y="1886550"/>
                  <a:pt x="148981" y="1952919"/>
                  <a:pt x="255181" y="1856374"/>
                </a:cubicBezTo>
                <a:cubicBezTo>
                  <a:pt x="337127" y="1781878"/>
                  <a:pt x="290860" y="1833218"/>
                  <a:pt x="350874" y="1803211"/>
                </a:cubicBezTo>
                <a:cubicBezTo>
                  <a:pt x="362304" y="1797496"/>
                  <a:pt x="372139" y="1789034"/>
                  <a:pt x="382772" y="1781946"/>
                </a:cubicBezTo>
                <a:cubicBezTo>
                  <a:pt x="389860" y="1792579"/>
                  <a:pt x="398847" y="1802167"/>
                  <a:pt x="404037" y="1813844"/>
                </a:cubicBezTo>
                <a:cubicBezTo>
                  <a:pt x="413141" y="1834327"/>
                  <a:pt x="411853" y="1859707"/>
                  <a:pt x="425302" y="1877639"/>
                </a:cubicBezTo>
                <a:cubicBezTo>
                  <a:pt x="435935" y="1891816"/>
                  <a:pt x="445855" y="1906555"/>
                  <a:pt x="457200" y="1920169"/>
                </a:cubicBezTo>
                <a:cubicBezTo>
                  <a:pt x="463618" y="1927870"/>
                  <a:pt x="472904" y="1933094"/>
                  <a:pt x="478465" y="1941435"/>
                </a:cubicBezTo>
                <a:cubicBezTo>
                  <a:pt x="501392" y="1975825"/>
                  <a:pt x="513034" y="2018534"/>
                  <a:pt x="542260" y="2047760"/>
                </a:cubicBezTo>
                <a:cubicBezTo>
                  <a:pt x="552893" y="2058393"/>
                  <a:pt x="565418" y="2067422"/>
                  <a:pt x="574158" y="2079658"/>
                </a:cubicBezTo>
                <a:cubicBezTo>
                  <a:pt x="623212" y="2148334"/>
                  <a:pt x="564438" y="2101532"/>
                  <a:pt x="627321" y="2143453"/>
                </a:cubicBezTo>
                <a:cubicBezTo>
                  <a:pt x="634409" y="2157630"/>
                  <a:pt x="639794" y="2172795"/>
                  <a:pt x="648586" y="2185983"/>
                </a:cubicBezTo>
                <a:cubicBezTo>
                  <a:pt x="654147" y="2194324"/>
                  <a:pt x="663589" y="2199421"/>
                  <a:pt x="669851" y="2207249"/>
                </a:cubicBezTo>
                <a:cubicBezTo>
                  <a:pt x="677834" y="2217227"/>
                  <a:pt x="684028" y="2228514"/>
                  <a:pt x="691116" y="2239146"/>
                </a:cubicBezTo>
                <a:cubicBezTo>
                  <a:pt x="687033" y="2214650"/>
                  <a:pt x="682937" y="2169625"/>
                  <a:pt x="669851" y="2143453"/>
                </a:cubicBezTo>
                <a:cubicBezTo>
                  <a:pt x="664136" y="2132023"/>
                  <a:pt x="658203" y="2119971"/>
                  <a:pt x="648586" y="2111556"/>
                </a:cubicBezTo>
                <a:cubicBezTo>
                  <a:pt x="629352" y="2094726"/>
                  <a:pt x="602862" y="2087097"/>
                  <a:pt x="584790" y="2069025"/>
                </a:cubicBezTo>
                <a:cubicBezTo>
                  <a:pt x="491602" y="1975837"/>
                  <a:pt x="605643" y="2094048"/>
                  <a:pt x="531628" y="2005230"/>
                </a:cubicBezTo>
                <a:cubicBezTo>
                  <a:pt x="501048" y="1968534"/>
                  <a:pt x="475115" y="1963283"/>
                  <a:pt x="457200" y="1909537"/>
                </a:cubicBezTo>
                <a:lnTo>
                  <a:pt x="435935" y="1845742"/>
                </a:lnTo>
                <a:cubicBezTo>
                  <a:pt x="432391" y="1835109"/>
                  <a:pt x="427500" y="1824834"/>
                  <a:pt x="425302" y="1813844"/>
                </a:cubicBezTo>
                <a:cubicBezTo>
                  <a:pt x="417523" y="1774949"/>
                  <a:pt x="411394" y="1732865"/>
                  <a:pt x="393404" y="1696886"/>
                </a:cubicBezTo>
                <a:lnTo>
                  <a:pt x="372139" y="1654356"/>
                </a:lnTo>
                <a:cubicBezTo>
                  <a:pt x="355777" y="1572540"/>
                  <a:pt x="365888" y="1618715"/>
                  <a:pt x="340242" y="1516132"/>
                </a:cubicBezTo>
                <a:cubicBezTo>
                  <a:pt x="336698" y="1501955"/>
                  <a:pt x="334230" y="1487465"/>
                  <a:pt x="329609" y="1473602"/>
                </a:cubicBezTo>
                <a:cubicBezTo>
                  <a:pt x="326065" y="1462969"/>
                  <a:pt x="321925" y="1452517"/>
                  <a:pt x="318976" y="1441704"/>
                </a:cubicBezTo>
                <a:cubicBezTo>
                  <a:pt x="288844" y="1331222"/>
                  <a:pt x="313505" y="1388232"/>
                  <a:pt x="276446" y="1314114"/>
                </a:cubicBezTo>
                <a:cubicBezTo>
                  <a:pt x="272902" y="1299937"/>
                  <a:pt x="269829" y="1285634"/>
                  <a:pt x="265814" y="1271583"/>
                </a:cubicBezTo>
                <a:cubicBezTo>
                  <a:pt x="262735" y="1260807"/>
                  <a:pt x="257701" y="1250607"/>
                  <a:pt x="255181" y="1239686"/>
                </a:cubicBezTo>
                <a:cubicBezTo>
                  <a:pt x="247054" y="1204468"/>
                  <a:pt x="233916" y="1133360"/>
                  <a:pt x="233916" y="1133360"/>
                </a:cubicBezTo>
                <a:cubicBezTo>
                  <a:pt x="237460" y="1037667"/>
                  <a:pt x="238576" y="941853"/>
                  <a:pt x="244549" y="846281"/>
                </a:cubicBezTo>
                <a:cubicBezTo>
                  <a:pt x="245676" y="828244"/>
                  <a:pt x="251948" y="810898"/>
                  <a:pt x="255181" y="793118"/>
                </a:cubicBezTo>
                <a:cubicBezTo>
                  <a:pt x="259037" y="771907"/>
                  <a:pt x="262536" y="750631"/>
                  <a:pt x="265814" y="729323"/>
                </a:cubicBezTo>
                <a:cubicBezTo>
                  <a:pt x="272628" y="685031"/>
                  <a:pt x="278233" y="635333"/>
                  <a:pt x="287079" y="591100"/>
                </a:cubicBezTo>
                <a:cubicBezTo>
                  <a:pt x="298163" y="535678"/>
                  <a:pt x="294827" y="563980"/>
                  <a:pt x="308344" y="516672"/>
                </a:cubicBezTo>
                <a:cubicBezTo>
                  <a:pt x="312359" y="502621"/>
                  <a:pt x="314962" y="488193"/>
                  <a:pt x="318976" y="474142"/>
                </a:cubicBezTo>
                <a:cubicBezTo>
                  <a:pt x="322055" y="463365"/>
                  <a:pt x="321684" y="450169"/>
                  <a:pt x="329609" y="442244"/>
                </a:cubicBezTo>
                <a:cubicBezTo>
                  <a:pt x="337534" y="434319"/>
                  <a:pt x="350874" y="435155"/>
                  <a:pt x="361507" y="431611"/>
                </a:cubicBezTo>
                <a:cubicBezTo>
                  <a:pt x="395044" y="532229"/>
                  <a:pt x="356117" y="406114"/>
                  <a:pt x="382772" y="654895"/>
                </a:cubicBezTo>
                <a:cubicBezTo>
                  <a:pt x="393848" y="758266"/>
                  <a:pt x="400549" y="733144"/>
                  <a:pt x="414670" y="803751"/>
                </a:cubicBezTo>
                <a:cubicBezTo>
                  <a:pt x="428892" y="874860"/>
                  <a:pt x="428517" y="902913"/>
                  <a:pt x="435935" y="984504"/>
                </a:cubicBezTo>
                <a:cubicBezTo>
                  <a:pt x="439479" y="1076653"/>
                  <a:pt x="441720" y="1168861"/>
                  <a:pt x="446567" y="1260951"/>
                </a:cubicBezTo>
                <a:cubicBezTo>
                  <a:pt x="448810" y="1303570"/>
                  <a:pt x="454264" y="1345965"/>
                  <a:pt x="457200" y="1388542"/>
                </a:cubicBezTo>
                <a:cubicBezTo>
                  <a:pt x="461353" y="1448754"/>
                  <a:pt x="464288" y="1509044"/>
                  <a:pt x="467832" y="1569295"/>
                </a:cubicBezTo>
                <a:cubicBezTo>
                  <a:pt x="464288" y="1618914"/>
                  <a:pt x="463012" y="1668747"/>
                  <a:pt x="457200" y="1718151"/>
                </a:cubicBezTo>
                <a:cubicBezTo>
                  <a:pt x="455890" y="1729282"/>
                  <a:pt x="456592" y="1745037"/>
                  <a:pt x="446567" y="1750049"/>
                </a:cubicBezTo>
                <a:cubicBezTo>
                  <a:pt x="436543" y="1755061"/>
                  <a:pt x="425302" y="1742960"/>
                  <a:pt x="414670" y="1739416"/>
                </a:cubicBezTo>
                <a:cubicBezTo>
                  <a:pt x="411126" y="1728783"/>
                  <a:pt x="406235" y="1718508"/>
                  <a:pt x="404037" y="1707518"/>
                </a:cubicBezTo>
                <a:cubicBezTo>
                  <a:pt x="399745" y="1686060"/>
                  <a:pt x="397784" y="1628215"/>
                  <a:pt x="382772" y="1601193"/>
                </a:cubicBezTo>
                <a:cubicBezTo>
                  <a:pt x="352714" y="1547088"/>
                  <a:pt x="351241" y="1548396"/>
                  <a:pt x="318976" y="1516132"/>
                </a:cubicBezTo>
                <a:cubicBezTo>
                  <a:pt x="292254" y="1435962"/>
                  <a:pt x="328300" y="1534778"/>
                  <a:pt x="287079" y="1452337"/>
                </a:cubicBezTo>
                <a:cubicBezTo>
                  <a:pt x="279450" y="1437080"/>
                  <a:pt x="269222" y="1391541"/>
                  <a:pt x="265814" y="1377909"/>
                </a:cubicBezTo>
                <a:cubicBezTo>
                  <a:pt x="262270" y="1331835"/>
                  <a:pt x="260580" y="1285580"/>
                  <a:pt x="255181" y="1239686"/>
                </a:cubicBezTo>
                <a:cubicBezTo>
                  <a:pt x="253474" y="1225173"/>
                  <a:pt x="247415" y="1211485"/>
                  <a:pt x="244549" y="1197156"/>
                </a:cubicBezTo>
                <a:cubicBezTo>
                  <a:pt x="240321" y="1176016"/>
                  <a:pt x="237460" y="1154625"/>
                  <a:pt x="233916" y="1133360"/>
                </a:cubicBezTo>
                <a:cubicBezTo>
                  <a:pt x="237460" y="1005769"/>
                  <a:pt x="235455" y="877904"/>
                  <a:pt x="244549" y="750588"/>
                </a:cubicBezTo>
                <a:cubicBezTo>
                  <a:pt x="246146" y="728230"/>
                  <a:pt x="258726" y="708058"/>
                  <a:pt x="265814" y="686793"/>
                </a:cubicBezTo>
                <a:lnTo>
                  <a:pt x="276446" y="654895"/>
                </a:lnTo>
                <a:lnTo>
                  <a:pt x="318976" y="527304"/>
                </a:lnTo>
                <a:cubicBezTo>
                  <a:pt x="322520" y="516672"/>
                  <a:pt x="320284" y="501624"/>
                  <a:pt x="329609" y="495407"/>
                </a:cubicBezTo>
                <a:cubicBezTo>
                  <a:pt x="340242" y="488319"/>
                  <a:pt x="349761" y="479176"/>
                  <a:pt x="361507" y="474142"/>
                </a:cubicBezTo>
                <a:cubicBezTo>
                  <a:pt x="409198" y="453703"/>
                  <a:pt x="394555" y="473566"/>
                  <a:pt x="435935" y="452876"/>
                </a:cubicBezTo>
                <a:cubicBezTo>
                  <a:pt x="447364" y="447161"/>
                  <a:pt x="457200" y="438699"/>
                  <a:pt x="467832" y="431611"/>
                </a:cubicBezTo>
                <a:cubicBezTo>
                  <a:pt x="482009" y="410346"/>
                  <a:pt x="504165" y="392611"/>
                  <a:pt x="510363" y="367816"/>
                </a:cubicBezTo>
                <a:cubicBezTo>
                  <a:pt x="523713" y="314413"/>
                  <a:pt x="516374" y="339149"/>
                  <a:pt x="531628" y="293388"/>
                </a:cubicBezTo>
                <a:cubicBezTo>
                  <a:pt x="528084" y="247314"/>
                  <a:pt x="529511" y="200584"/>
                  <a:pt x="520995" y="155165"/>
                </a:cubicBezTo>
                <a:cubicBezTo>
                  <a:pt x="517897" y="138643"/>
                  <a:pt x="477574" y="99487"/>
                  <a:pt x="467832" y="91369"/>
                </a:cubicBezTo>
                <a:cubicBezTo>
                  <a:pt x="435554" y="64470"/>
                  <a:pt x="424649" y="67451"/>
                  <a:pt x="382772" y="48839"/>
                </a:cubicBezTo>
                <a:cubicBezTo>
                  <a:pt x="368288" y="42402"/>
                  <a:pt x="355279" y="32586"/>
                  <a:pt x="340242" y="27574"/>
                </a:cubicBezTo>
                <a:cubicBezTo>
                  <a:pt x="323097" y="21859"/>
                  <a:pt x="304611" y="21325"/>
                  <a:pt x="287079" y="16942"/>
                </a:cubicBezTo>
                <a:cubicBezTo>
                  <a:pt x="276206" y="14224"/>
                  <a:pt x="265814" y="9853"/>
                  <a:pt x="255181" y="6309"/>
                </a:cubicBezTo>
                <a:cubicBezTo>
                  <a:pt x="202018" y="9853"/>
                  <a:pt x="137589" y="-15976"/>
                  <a:pt x="95693" y="16942"/>
                </a:cubicBezTo>
                <a:cubicBezTo>
                  <a:pt x="67686" y="38948"/>
                  <a:pt x="99761" y="88259"/>
                  <a:pt x="106325" y="123267"/>
                </a:cubicBezTo>
                <a:cubicBezTo>
                  <a:pt x="110456" y="145299"/>
                  <a:pt x="122153" y="165317"/>
                  <a:pt x="127590" y="187063"/>
                </a:cubicBezTo>
                <a:cubicBezTo>
                  <a:pt x="133534" y="210836"/>
                  <a:pt x="149135" y="277858"/>
                  <a:pt x="159488" y="293388"/>
                </a:cubicBezTo>
                <a:cubicBezTo>
                  <a:pt x="166576" y="304021"/>
                  <a:pt x="175038" y="313856"/>
                  <a:pt x="180753" y="325286"/>
                </a:cubicBezTo>
                <a:cubicBezTo>
                  <a:pt x="185765" y="335310"/>
                  <a:pt x="185620" y="347573"/>
                  <a:pt x="191386" y="357183"/>
                </a:cubicBezTo>
                <a:cubicBezTo>
                  <a:pt x="196544" y="365779"/>
                  <a:pt x="206389" y="370621"/>
                  <a:pt x="212651" y="378449"/>
                </a:cubicBezTo>
                <a:cubicBezTo>
                  <a:pt x="220634" y="388427"/>
                  <a:pt x="223080" y="403573"/>
                  <a:pt x="233916" y="410346"/>
                </a:cubicBezTo>
                <a:cubicBezTo>
                  <a:pt x="269734" y="432732"/>
                  <a:pt x="280251" y="431611"/>
                  <a:pt x="308344" y="431611"/>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417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Google Shape;236;p27"/>
          <p:cNvSpPr txBox="1"/>
          <p:nvPr/>
        </p:nvSpPr>
        <p:spPr>
          <a:xfrm>
            <a:off x="2392594" y="302463"/>
            <a:ext cx="6058948" cy="833879"/>
          </a:xfrm>
          <a:prstGeom prst="rect">
            <a:avLst/>
          </a:prstGeom>
          <a:noFill/>
          <a:ln>
            <a:noFill/>
          </a:ln>
        </p:spPr>
        <p:txBody>
          <a:bodyPr spcFirstLastPara="1" wrap="square" lIns="91425" tIns="91425" rIns="91425" bIns="91425" anchor="t" anchorCtr="0">
            <a:noAutofit/>
          </a:bodyPr>
          <a:lstStyle/>
          <a:p>
            <a:r>
              <a:rPr lang="en-US" sz="2400" b="1" dirty="0">
                <a:solidFill>
                  <a:srgbClr val="FFFFFF"/>
                </a:solidFill>
              </a:rPr>
              <a:t>“Please leave the room</a:t>
            </a:r>
            <a:r>
              <a:rPr lang="en-US" sz="2400" b="1" dirty="0" smtClean="0">
                <a:solidFill>
                  <a:srgbClr val="FFFFFF"/>
                </a:solidFill>
              </a:rPr>
              <a:t>"</a:t>
            </a:r>
          </a:p>
          <a:p>
            <a:pPr marL="0" lvl="0" indent="0" rtl="0">
              <a:spcBef>
                <a:spcPts val="0"/>
              </a:spcBef>
              <a:spcAft>
                <a:spcPts val="0"/>
              </a:spcAft>
              <a:buNone/>
            </a:pPr>
            <a:endParaRPr lang="en-US" sz="2400" b="1" dirty="0">
              <a:solidFill>
                <a:srgbClr val="FFFFFF"/>
              </a:solidFill>
            </a:endParaRPr>
          </a:p>
          <a:p>
            <a:pPr marL="342900" lvl="0" indent="-342900" rtl="0">
              <a:spcBef>
                <a:spcPts val="0"/>
              </a:spcBef>
              <a:spcAft>
                <a:spcPts val="0"/>
              </a:spcAft>
              <a:buFont typeface="Arial" charset="0"/>
              <a:buChar char="•"/>
            </a:pPr>
            <a:r>
              <a:rPr lang="en-US" sz="2400" b="1" dirty="0" smtClean="0">
                <a:solidFill>
                  <a:srgbClr val="FFFFFF"/>
                </a:solidFill>
              </a:rPr>
              <a:t>Find the door</a:t>
            </a:r>
          </a:p>
          <a:p>
            <a:pPr marL="342900" lvl="0" indent="-342900" rtl="0">
              <a:spcBef>
                <a:spcPts val="0"/>
              </a:spcBef>
              <a:spcAft>
                <a:spcPts val="0"/>
              </a:spcAft>
              <a:buFont typeface="Arial" charset="0"/>
              <a:buChar char="•"/>
            </a:pPr>
            <a:r>
              <a:rPr lang="en-US" sz="1000" b="1" dirty="0" smtClean="0">
                <a:solidFill>
                  <a:srgbClr val="FFFFFF"/>
                </a:solidFill>
              </a:rPr>
              <a:t>Look around the room</a:t>
            </a:r>
          </a:p>
          <a:p>
            <a:pPr marL="342900" lvl="0" indent="-342900" rtl="0">
              <a:spcBef>
                <a:spcPts val="0"/>
              </a:spcBef>
              <a:spcAft>
                <a:spcPts val="0"/>
              </a:spcAft>
              <a:buFont typeface="Arial" charset="0"/>
              <a:buChar char="•"/>
            </a:pPr>
            <a:r>
              <a:rPr lang="en-US" sz="1000" b="1" dirty="0" smtClean="0">
                <a:solidFill>
                  <a:srgbClr val="FFFFFF"/>
                </a:solidFill>
              </a:rPr>
              <a:t>If you see a door, remember where it is and move onto the next step</a:t>
            </a:r>
          </a:p>
          <a:p>
            <a:pPr marL="342900" lvl="0" indent="-342900" rtl="0">
              <a:spcBef>
                <a:spcPts val="0"/>
              </a:spcBef>
              <a:spcAft>
                <a:spcPts val="0"/>
              </a:spcAft>
              <a:buFont typeface="Arial" charset="0"/>
              <a:buChar char="•"/>
            </a:pPr>
            <a:r>
              <a:rPr lang="en-US" sz="1000" b="1" dirty="0" smtClean="0">
                <a:solidFill>
                  <a:srgbClr val="FFFFFF"/>
                </a:solidFill>
              </a:rPr>
              <a:t>Repeat the above until you see a door</a:t>
            </a:r>
          </a:p>
          <a:p>
            <a:pPr marL="342900" lvl="0" indent="-342900" rtl="0">
              <a:spcBef>
                <a:spcPts val="0"/>
              </a:spcBef>
              <a:spcAft>
                <a:spcPts val="0"/>
              </a:spcAft>
              <a:buFont typeface="Arial" charset="0"/>
              <a:buChar char="•"/>
            </a:pPr>
            <a:r>
              <a:rPr lang="en-US" sz="2400" b="1" dirty="0" smtClean="0">
                <a:solidFill>
                  <a:srgbClr val="FFFFFF"/>
                </a:solidFill>
              </a:rPr>
              <a:t>Walk to the Door</a:t>
            </a:r>
          </a:p>
          <a:p>
            <a:pPr marL="342900" lvl="0" indent="-342900" rtl="0">
              <a:spcBef>
                <a:spcPts val="0"/>
              </a:spcBef>
              <a:spcAft>
                <a:spcPts val="0"/>
              </a:spcAft>
              <a:buFont typeface="Arial" charset="0"/>
              <a:buChar char="•"/>
            </a:pPr>
            <a:r>
              <a:rPr lang="en-US" sz="1000" b="1" dirty="0" smtClean="0">
                <a:solidFill>
                  <a:srgbClr val="FFFFFF"/>
                </a:solidFill>
              </a:rPr>
              <a:t>Decide on a path to walk to the door (shortest path without walking into obstacles preferred)</a:t>
            </a:r>
          </a:p>
          <a:p>
            <a:pPr marL="342900" lvl="0" indent="-342900" rtl="0">
              <a:spcBef>
                <a:spcPts val="0"/>
              </a:spcBef>
              <a:spcAft>
                <a:spcPts val="0"/>
              </a:spcAft>
              <a:buFont typeface="Arial" charset="0"/>
              <a:buChar char="•"/>
            </a:pPr>
            <a:r>
              <a:rPr lang="en-US" sz="1000" b="1" dirty="0" smtClean="0">
                <a:solidFill>
                  <a:srgbClr val="FFFFFF"/>
                </a:solidFill>
              </a:rPr>
              <a:t>Follow the chosen path</a:t>
            </a:r>
          </a:p>
          <a:p>
            <a:pPr marL="342900" lvl="0" indent="-342900" rtl="0">
              <a:spcBef>
                <a:spcPts val="0"/>
              </a:spcBef>
              <a:spcAft>
                <a:spcPts val="0"/>
              </a:spcAft>
              <a:buFont typeface="Arial" charset="0"/>
              <a:buChar char="•"/>
            </a:pPr>
            <a:r>
              <a:rPr lang="en-US" sz="1000" b="1" dirty="0" smtClean="0">
                <a:solidFill>
                  <a:srgbClr val="FFFFFF"/>
                </a:solidFill>
              </a:rPr>
              <a:t>If an obstacle appears, such as another person, find a new path</a:t>
            </a:r>
          </a:p>
          <a:p>
            <a:pPr marL="342900" lvl="0" indent="-342900" rtl="0">
              <a:spcBef>
                <a:spcPts val="0"/>
              </a:spcBef>
              <a:spcAft>
                <a:spcPts val="0"/>
              </a:spcAft>
              <a:buFont typeface="Arial" charset="0"/>
              <a:buChar char="•"/>
            </a:pPr>
            <a:r>
              <a:rPr lang="en-US" sz="1000" b="1" dirty="0" smtClean="0">
                <a:solidFill>
                  <a:srgbClr val="FFFFFF"/>
                </a:solidFill>
              </a:rPr>
              <a:t>Move onto the next step when you are within a meter of the door</a:t>
            </a:r>
          </a:p>
          <a:p>
            <a:pPr marL="342900" lvl="0" indent="-342900" rtl="0">
              <a:spcBef>
                <a:spcPts val="0"/>
              </a:spcBef>
              <a:spcAft>
                <a:spcPts val="0"/>
              </a:spcAft>
              <a:buFont typeface="Arial" charset="0"/>
              <a:buChar char="•"/>
            </a:pPr>
            <a:r>
              <a:rPr lang="en-US" sz="2400" b="1" dirty="0" smtClean="0">
                <a:solidFill>
                  <a:srgbClr val="FFFFFF"/>
                </a:solidFill>
              </a:rPr>
              <a:t>Open the door</a:t>
            </a:r>
          </a:p>
          <a:p>
            <a:pPr marL="342900" lvl="0" indent="-342900" rtl="0">
              <a:spcBef>
                <a:spcPts val="0"/>
              </a:spcBef>
              <a:spcAft>
                <a:spcPts val="0"/>
              </a:spcAft>
              <a:buFont typeface="Arial" charset="0"/>
              <a:buChar char="•"/>
            </a:pPr>
            <a:r>
              <a:rPr lang="en-US" sz="1000" b="1" dirty="0" smtClean="0">
                <a:solidFill>
                  <a:srgbClr val="FFFFFF"/>
                </a:solidFill>
              </a:rPr>
              <a:t>Is there “Push” or “Pull” written anywhere? If so, follow that instruction</a:t>
            </a:r>
          </a:p>
          <a:p>
            <a:pPr marL="342900" lvl="0" indent="-342900" rtl="0">
              <a:spcBef>
                <a:spcPts val="0"/>
              </a:spcBef>
              <a:spcAft>
                <a:spcPts val="0"/>
              </a:spcAft>
              <a:buFont typeface="Arial" charset="0"/>
              <a:buChar char="•"/>
            </a:pPr>
            <a:r>
              <a:rPr lang="en-US" sz="1000" b="1" dirty="0" smtClean="0">
                <a:solidFill>
                  <a:srgbClr val="FFFFFF"/>
                </a:solidFill>
              </a:rPr>
              <a:t>If there are no written instructions, observe the ergonomics of the door. </a:t>
            </a:r>
          </a:p>
          <a:p>
            <a:pPr marL="342900" lvl="0" indent="-342900" rtl="0">
              <a:spcBef>
                <a:spcPts val="0"/>
              </a:spcBef>
              <a:spcAft>
                <a:spcPts val="0"/>
              </a:spcAft>
              <a:buFont typeface="Arial" charset="0"/>
              <a:buChar char="•"/>
            </a:pPr>
            <a:r>
              <a:rPr lang="en-US" sz="1000" b="1" dirty="0" smtClean="0">
                <a:solidFill>
                  <a:srgbClr val="FFFFFF"/>
                </a:solidFill>
              </a:rPr>
              <a:t>Does it make more sense to push or pull?</a:t>
            </a:r>
          </a:p>
          <a:p>
            <a:pPr marL="342900" lvl="0" indent="-342900" rtl="0">
              <a:spcBef>
                <a:spcPts val="0"/>
              </a:spcBef>
              <a:spcAft>
                <a:spcPts val="0"/>
              </a:spcAft>
              <a:buFont typeface="Arial" charset="0"/>
              <a:buChar char="•"/>
            </a:pPr>
            <a:r>
              <a:rPr lang="en-US" sz="1000" b="1" dirty="0" smtClean="0">
                <a:solidFill>
                  <a:srgbClr val="FFFFFF"/>
                </a:solidFill>
              </a:rPr>
              <a:t>Do you remember entering? No? Well try everything you can in this order: Push, Pull, slide to the right, up, push again, pull again, look around and see if anyone is judging you. Think about how pathetic it is that opening a door could even possibly be this hard. Give your best puppy dog eyes to the nearest student in hopes that they’ll put you out of your misery with some vague hand gestures that signal to you how the door works.</a:t>
            </a:r>
          </a:p>
          <a:p>
            <a:pPr marL="342900" lvl="0" indent="-342900" rtl="0">
              <a:spcBef>
                <a:spcPts val="0"/>
              </a:spcBef>
              <a:spcAft>
                <a:spcPts val="0"/>
              </a:spcAft>
              <a:buFont typeface="Arial" charset="0"/>
              <a:buChar char="•"/>
            </a:pPr>
            <a:r>
              <a:rPr lang="en-US" sz="2400" b="1" dirty="0" smtClean="0">
                <a:solidFill>
                  <a:srgbClr val="FFFFFF"/>
                </a:solidFill>
              </a:rPr>
              <a:t>Go through the door</a:t>
            </a:r>
          </a:p>
          <a:p>
            <a:pPr marL="342900" lvl="0" indent="-342900" rtl="0">
              <a:spcBef>
                <a:spcPts val="0"/>
              </a:spcBef>
              <a:spcAft>
                <a:spcPts val="0"/>
              </a:spcAft>
              <a:buFont typeface="Arial" charset="0"/>
              <a:buChar char="•"/>
            </a:pPr>
            <a:r>
              <a:rPr lang="en-US" sz="2400" b="1" dirty="0" smtClean="0">
                <a:solidFill>
                  <a:srgbClr val="FFFFFF"/>
                </a:solidFill>
              </a:rPr>
              <a:t>Close the door behind you</a:t>
            </a:r>
          </a:p>
          <a:p>
            <a:pPr marL="342900" lvl="0" indent="-342900" rtl="0">
              <a:spcBef>
                <a:spcPts val="0"/>
              </a:spcBef>
              <a:spcAft>
                <a:spcPts val="0"/>
              </a:spcAft>
              <a:buFontTx/>
              <a:buChar char="-"/>
            </a:pPr>
            <a:endParaRPr sz="2400" b="1" dirty="0">
              <a:solidFill>
                <a:srgbClr val="FFFFFF"/>
              </a:solidFill>
            </a:endParaRPr>
          </a:p>
        </p:txBody>
      </p:sp>
      <p:sp>
        <p:nvSpPr>
          <p:cNvPr id="4" name="Freeform 3"/>
          <p:cNvSpPr/>
          <p:nvPr/>
        </p:nvSpPr>
        <p:spPr>
          <a:xfrm rot="16200000">
            <a:off x="3262776" y="-422081"/>
            <a:ext cx="4289566" cy="6813671"/>
          </a:xfrm>
          <a:custGeom>
            <a:avLst/>
            <a:gdLst>
              <a:gd name="connsiteX0" fmla="*/ 18075 w 1163294"/>
              <a:gd name="connsiteY0" fmla="*/ 275208 h 3994951"/>
              <a:gd name="connsiteX1" fmla="*/ 18075 w 1163294"/>
              <a:gd name="connsiteY1" fmla="*/ 3373515 h 3994951"/>
              <a:gd name="connsiteX2" fmla="*/ 44708 w 1163294"/>
              <a:gd name="connsiteY2" fmla="*/ 3444536 h 3994951"/>
              <a:gd name="connsiteX3" fmla="*/ 80219 w 1163294"/>
              <a:gd name="connsiteY3" fmla="*/ 3551068 h 3994951"/>
              <a:gd name="connsiteX4" fmla="*/ 97974 w 1163294"/>
              <a:gd name="connsiteY4" fmla="*/ 3604334 h 3994951"/>
              <a:gd name="connsiteX5" fmla="*/ 133485 w 1163294"/>
              <a:gd name="connsiteY5" fmla="*/ 3693111 h 3994951"/>
              <a:gd name="connsiteX6" fmla="*/ 151240 w 1163294"/>
              <a:gd name="connsiteY6" fmla="*/ 3737499 h 3994951"/>
              <a:gd name="connsiteX7" fmla="*/ 160118 w 1163294"/>
              <a:gd name="connsiteY7" fmla="*/ 3764132 h 3994951"/>
              <a:gd name="connsiteX8" fmla="*/ 177873 w 1163294"/>
              <a:gd name="connsiteY8" fmla="*/ 3808520 h 3994951"/>
              <a:gd name="connsiteX9" fmla="*/ 204506 w 1163294"/>
              <a:gd name="connsiteY9" fmla="*/ 3888419 h 3994951"/>
              <a:gd name="connsiteX10" fmla="*/ 213384 w 1163294"/>
              <a:gd name="connsiteY10" fmla="*/ 3915052 h 3994951"/>
              <a:gd name="connsiteX11" fmla="*/ 222261 w 1163294"/>
              <a:gd name="connsiteY11" fmla="*/ 3950563 h 3994951"/>
              <a:gd name="connsiteX12" fmla="*/ 240017 w 1163294"/>
              <a:gd name="connsiteY12" fmla="*/ 3977196 h 3994951"/>
              <a:gd name="connsiteX13" fmla="*/ 266650 w 1163294"/>
              <a:gd name="connsiteY13" fmla="*/ 3994951 h 3994951"/>
              <a:gd name="connsiteX14" fmla="*/ 675023 w 1163294"/>
              <a:gd name="connsiteY14" fmla="*/ 3773010 h 3994951"/>
              <a:gd name="connsiteX15" fmla="*/ 754922 w 1163294"/>
              <a:gd name="connsiteY15" fmla="*/ 3675355 h 3994951"/>
              <a:gd name="connsiteX16" fmla="*/ 905842 w 1163294"/>
              <a:gd name="connsiteY16" fmla="*/ 3311371 h 3994951"/>
              <a:gd name="connsiteX17" fmla="*/ 941353 w 1163294"/>
              <a:gd name="connsiteY17" fmla="*/ 3195961 h 3994951"/>
              <a:gd name="connsiteX18" fmla="*/ 976863 w 1163294"/>
              <a:gd name="connsiteY18" fmla="*/ 3107184 h 3994951"/>
              <a:gd name="connsiteX19" fmla="*/ 1021252 w 1163294"/>
              <a:gd name="connsiteY19" fmla="*/ 2929631 h 3994951"/>
              <a:gd name="connsiteX20" fmla="*/ 1047885 w 1163294"/>
              <a:gd name="connsiteY20" fmla="*/ 2849732 h 3994951"/>
              <a:gd name="connsiteX21" fmla="*/ 1083395 w 1163294"/>
              <a:gd name="connsiteY21" fmla="*/ 2707689 h 3994951"/>
              <a:gd name="connsiteX22" fmla="*/ 1118906 w 1163294"/>
              <a:gd name="connsiteY22" fmla="*/ 2530136 h 3994951"/>
              <a:gd name="connsiteX23" fmla="*/ 1145539 w 1163294"/>
              <a:gd name="connsiteY23" fmla="*/ 2041864 h 3994951"/>
              <a:gd name="connsiteX24" fmla="*/ 1163294 w 1163294"/>
              <a:gd name="connsiteY24" fmla="*/ 1180730 h 3994951"/>
              <a:gd name="connsiteX25" fmla="*/ 1145539 w 1163294"/>
              <a:gd name="connsiteY25" fmla="*/ 523783 h 3994951"/>
              <a:gd name="connsiteX26" fmla="*/ 1092273 w 1163294"/>
              <a:gd name="connsiteY26" fmla="*/ 443884 h 3994951"/>
              <a:gd name="connsiteX27" fmla="*/ 1065640 w 1163294"/>
              <a:gd name="connsiteY27" fmla="*/ 399495 h 3994951"/>
              <a:gd name="connsiteX28" fmla="*/ 1021252 w 1163294"/>
              <a:gd name="connsiteY28" fmla="*/ 346229 h 3994951"/>
              <a:gd name="connsiteX29" fmla="*/ 914720 w 1163294"/>
              <a:gd name="connsiteY29" fmla="*/ 168676 h 3994951"/>
              <a:gd name="connsiteX30" fmla="*/ 879209 w 1163294"/>
              <a:gd name="connsiteY30" fmla="*/ 106532 h 3994951"/>
              <a:gd name="connsiteX31" fmla="*/ 817065 w 1163294"/>
              <a:gd name="connsiteY31" fmla="*/ 26633 h 3994951"/>
              <a:gd name="connsiteX32" fmla="*/ 781555 w 1163294"/>
              <a:gd name="connsiteY32" fmla="*/ 17755 h 3994951"/>
              <a:gd name="connsiteX33" fmla="*/ 657267 w 1163294"/>
              <a:gd name="connsiteY33" fmla="*/ 0 h 3994951"/>
              <a:gd name="connsiteX34" fmla="*/ 470836 w 1163294"/>
              <a:gd name="connsiteY34" fmla="*/ 8878 h 3994951"/>
              <a:gd name="connsiteX35" fmla="*/ 435326 w 1163294"/>
              <a:gd name="connsiteY35" fmla="*/ 17755 h 3994951"/>
              <a:gd name="connsiteX36" fmla="*/ 355427 w 1163294"/>
              <a:gd name="connsiteY36" fmla="*/ 62144 h 3994951"/>
              <a:gd name="connsiteX37" fmla="*/ 319916 w 1163294"/>
              <a:gd name="connsiteY37" fmla="*/ 71021 h 3994951"/>
              <a:gd name="connsiteX38" fmla="*/ 275527 w 1163294"/>
              <a:gd name="connsiteY38" fmla="*/ 88777 h 3994951"/>
              <a:gd name="connsiteX39" fmla="*/ 204506 w 1163294"/>
              <a:gd name="connsiteY39" fmla="*/ 115410 h 3994951"/>
              <a:gd name="connsiteX40" fmla="*/ 177873 w 1163294"/>
              <a:gd name="connsiteY40" fmla="*/ 133165 h 3994951"/>
              <a:gd name="connsiteX41" fmla="*/ 160118 w 1163294"/>
              <a:gd name="connsiteY41" fmla="*/ 159798 h 3994951"/>
              <a:gd name="connsiteX42" fmla="*/ 133485 w 1163294"/>
              <a:gd name="connsiteY42" fmla="*/ 177553 h 3994951"/>
              <a:gd name="connsiteX43" fmla="*/ 115729 w 1163294"/>
              <a:gd name="connsiteY43" fmla="*/ 195309 h 3994951"/>
              <a:gd name="connsiteX44" fmla="*/ 89096 w 1163294"/>
              <a:gd name="connsiteY44" fmla="*/ 213064 h 3994951"/>
              <a:gd name="connsiteX45" fmla="*/ 62463 w 1163294"/>
              <a:gd name="connsiteY45" fmla="*/ 239697 h 3994951"/>
              <a:gd name="connsiteX46" fmla="*/ 320 w 1163294"/>
              <a:gd name="connsiteY46" fmla="*/ 266330 h 3994951"/>
              <a:gd name="connsiteX47" fmla="*/ 18075 w 1163294"/>
              <a:gd name="connsiteY47" fmla="*/ 275208 h 39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3294" h="3994951">
                <a:moveTo>
                  <a:pt x="18075" y="275208"/>
                </a:moveTo>
                <a:cubicBezTo>
                  <a:pt x="21034" y="793072"/>
                  <a:pt x="6273" y="2340813"/>
                  <a:pt x="18075" y="3373515"/>
                </a:cubicBezTo>
                <a:cubicBezTo>
                  <a:pt x="18364" y="3398797"/>
                  <a:pt x="36713" y="3420550"/>
                  <a:pt x="44708" y="3444536"/>
                </a:cubicBezTo>
                <a:cubicBezTo>
                  <a:pt x="145926" y="3748191"/>
                  <a:pt x="-4038" y="3319365"/>
                  <a:pt x="80219" y="3551068"/>
                </a:cubicBezTo>
                <a:cubicBezTo>
                  <a:pt x="86615" y="3568657"/>
                  <a:pt x="91023" y="3586957"/>
                  <a:pt x="97974" y="3604334"/>
                </a:cubicBezTo>
                <a:lnTo>
                  <a:pt x="133485" y="3693111"/>
                </a:lnTo>
                <a:cubicBezTo>
                  <a:pt x="139403" y="3707907"/>
                  <a:pt x="146201" y="3722381"/>
                  <a:pt x="151240" y="3737499"/>
                </a:cubicBezTo>
                <a:cubicBezTo>
                  <a:pt x="154199" y="3746377"/>
                  <a:pt x="156832" y="3755370"/>
                  <a:pt x="160118" y="3764132"/>
                </a:cubicBezTo>
                <a:cubicBezTo>
                  <a:pt x="165713" y="3779053"/>
                  <a:pt x="172513" y="3793513"/>
                  <a:pt x="177873" y="3808520"/>
                </a:cubicBezTo>
                <a:cubicBezTo>
                  <a:pt x="187315" y="3834958"/>
                  <a:pt x="195628" y="3861786"/>
                  <a:pt x="204506" y="3888419"/>
                </a:cubicBezTo>
                <a:cubicBezTo>
                  <a:pt x="207465" y="3897297"/>
                  <a:pt x="211115" y="3905973"/>
                  <a:pt x="213384" y="3915052"/>
                </a:cubicBezTo>
                <a:cubicBezTo>
                  <a:pt x="216343" y="3926889"/>
                  <a:pt x="217455" y="3939348"/>
                  <a:pt x="222261" y="3950563"/>
                </a:cubicBezTo>
                <a:cubicBezTo>
                  <a:pt x="226464" y="3960370"/>
                  <a:pt x="232472" y="3969651"/>
                  <a:pt x="240017" y="3977196"/>
                </a:cubicBezTo>
                <a:cubicBezTo>
                  <a:pt x="247562" y="3984740"/>
                  <a:pt x="257772" y="3989033"/>
                  <a:pt x="266650" y="3994951"/>
                </a:cubicBezTo>
                <a:cubicBezTo>
                  <a:pt x="277122" y="3989715"/>
                  <a:pt x="583888" y="3870221"/>
                  <a:pt x="675023" y="3773010"/>
                </a:cubicBezTo>
                <a:cubicBezTo>
                  <a:pt x="703789" y="3742327"/>
                  <a:pt x="732742" y="3711090"/>
                  <a:pt x="754922" y="3675355"/>
                </a:cubicBezTo>
                <a:cubicBezTo>
                  <a:pt x="828916" y="3556142"/>
                  <a:pt x="861398" y="3444703"/>
                  <a:pt x="905842" y="3311371"/>
                </a:cubicBezTo>
                <a:cubicBezTo>
                  <a:pt x="918570" y="3273187"/>
                  <a:pt x="926405" y="3233332"/>
                  <a:pt x="941353" y="3195961"/>
                </a:cubicBezTo>
                <a:cubicBezTo>
                  <a:pt x="953190" y="3166369"/>
                  <a:pt x="966784" y="3137420"/>
                  <a:pt x="976863" y="3107184"/>
                </a:cubicBezTo>
                <a:cubicBezTo>
                  <a:pt x="1019620" y="2978912"/>
                  <a:pt x="988943" y="3045941"/>
                  <a:pt x="1021252" y="2929631"/>
                </a:cubicBezTo>
                <a:cubicBezTo>
                  <a:pt x="1028766" y="2902582"/>
                  <a:pt x="1040316" y="2876766"/>
                  <a:pt x="1047885" y="2849732"/>
                </a:cubicBezTo>
                <a:cubicBezTo>
                  <a:pt x="1061044" y="2802735"/>
                  <a:pt x="1075371" y="2755830"/>
                  <a:pt x="1083395" y="2707689"/>
                </a:cubicBezTo>
                <a:cubicBezTo>
                  <a:pt x="1105163" y="2577087"/>
                  <a:pt x="1092420" y="2636083"/>
                  <a:pt x="1118906" y="2530136"/>
                </a:cubicBezTo>
                <a:cubicBezTo>
                  <a:pt x="1147072" y="2276635"/>
                  <a:pt x="1138655" y="2392933"/>
                  <a:pt x="1145539" y="2041864"/>
                </a:cubicBezTo>
                <a:cubicBezTo>
                  <a:pt x="1163491" y="1126321"/>
                  <a:pt x="1144657" y="1777146"/>
                  <a:pt x="1163294" y="1180730"/>
                </a:cubicBezTo>
                <a:cubicBezTo>
                  <a:pt x="1157376" y="961748"/>
                  <a:pt x="1156616" y="742565"/>
                  <a:pt x="1145539" y="523783"/>
                </a:cubicBezTo>
                <a:cubicBezTo>
                  <a:pt x="1143273" y="479034"/>
                  <a:pt x="1116252" y="474714"/>
                  <a:pt x="1092273" y="443884"/>
                </a:cubicBezTo>
                <a:cubicBezTo>
                  <a:pt x="1081679" y="430264"/>
                  <a:pt x="1075789" y="413450"/>
                  <a:pt x="1065640" y="399495"/>
                </a:cubicBezTo>
                <a:cubicBezTo>
                  <a:pt x="1052046" y="380803"/>
                  <a:pt x="1035119" y="364719"/>
                  <a:pt x="1021252" y="346229"/>
                </a:cubicBezTo>
                <a:cubicBezTo>
                  <a:pt x="984062" y="296642"/>
                  <a:pt x="940898" y="214488"/>
                  <a:pt x="914720" y="168676"/>
                </a:cubicBezTo>
                <a:cubicBezTo>
                  <a:pt x="902883" y="147961"/>
                  <a:pt x="892443" y="126383"/>
                  <a:pt x="879209" y="106532"/>
                </a:cubicBezTo>
                <a:cubicBezTo>
                  <a:pt x="869463" y="91914"/>
                  <a:pt x="839531" y="39471"/>
                  <a:pt x="817065" y="26633"/>
                </a:cubicBezTo>
                <a:cubicBezTo>
                  <a:pt x="806472" y="20580"/>
                  <a:pt x="793614" y="19610"/>
                  <a:pt x="781555" y="17755"/>
                </a:cubicBezTo>
                <a:cubicBezTo>
                  <a:pt x="598791" y="-10362"/>
                  <a:pt x="777411" y="24029"/>
                  <a:pt x="657267" y="0"/>
                </a:cubicBezTo>
                <a:cubicBezTo>
                  <a:pt x="595123" y="2959"/>
                  <a:pt x="532852" y="3917"/>
                  <a:pt x="470836" y="8878"/>
                </a:cubicBezTo>
                <a:cubicBezTo>
                  <a:pt x="458674" y="9851"/>
                  <a:pt x="446475" y="12800"/>
                  <a:pt x="435326" y="17755"/>
                </a:cubicBezTo>
                <a:cubicBezTo>
                  <a:pt x="374325" y="44866"/>
                  <a:pt x="410408" y="41526"/>
                  <a:pt x="355427" y="62144"/>
                </a:cubicBezTo>
                <a:cubicBezTo>
                  <a:pt x="344003" y="66428"/>
                  <a:pt x="331491" y="67163"/>
                  <a:pt x="319916" y="71021"/>
                </a:cubicBezTo>
                <a:cubicBezTo>
                  <a:pt x="304798" y="76060"/>
                  <a:pt x="290449" y="83181"/>
                  <a:pt x="275527" y="88777"/>
                </a:cubicBezTo>
                <a:cubicBezTo>
                  <a:pt x="244782" y="100306"/>
                  <a:pt x="238840" y="98243"/>
                  <a:pt x="204506" y="115410"/>
                </a:cubicBezTo>
                <a:cubicBezTo>
                  <a:pt x="194963" y="120182"/>
                  <a:pt x="186751" y="127247"/>
                  <a:pt x="177873" y="133165"/>
                </a:cubicBezTo>
                <a:cubicBezTo>
                  <a:pt x="171955" y="142043"/>
                  <a:pt x="167663" y="152253"/>
                  <a:pt x="160118" y="159798"/>
                </a:cubicBezTo>
                <a:cubicBezTo>
                  <a:pt x="152573" y="167343"/>
                  <a:pt x="141817" y="170888"/>
                  <a:pt x="133485" y="177553"/>
                </a:cubicBezTo>
                <a:cubicBezTo>
                  <a:pt x="126949" y="182782"/>
                  <a:pt x="122265" y="190080"/>
                  <a:pt x="115729" y="195309"/>
                </a:cubicBezTo>
                <a:cubicBezTo>
                  <a:pt x="107397" y="201974"/>
                  <a:pt x="97293" y="206234"/>
                  <a:pt x="89096" y="213064"/>
                </a:cubicBezTo>
                <a:cubicBezTo>
                  <a:pt x="79451" y="221101"/>
                  <a:pt x="72108" y="231660"/>
                  <a:pt x="62463" y="239697"/>
                </a:cubicBezTo>
                <a:cubicBezTo>
                  <a:pt x="38525" y="259645"/>
                  <a:pt x="31490" y="260096"/>
                  <a:pt x="320" y="266330"/>
                </a:cubicBezTo>
                <a:cubicBezTo>
                  <a:pt x="-2582" y="266910"/>
                  <a:pt x="15116" y="-242656"/>
                  <a:pt x="18075" y="275208"/>
                </a:cubicBezTo>
                <a:close/>
              </a:path>
            </a:pathLst>
          </a:custGeom>
          <a:solidFill>
            <a:srgbClr val="FF0000">
              <a:alpha val="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67" y="2243470"/>
            <a:ext cx="1644207" cy="1187940"/>
          </a:xfrm>
          <a:prstGeom prst="rect">
            <a:avLst/>
          </a:prstGeom>
        </p:spPr>
      </p:pic>
    </p:spTree>
    <p:extLst>
      <p:ext uri="{BB962C8B-B14F-4D97-AF65-F5344CB8AC3E}">
        <p14:creationId xmlns:p14="http://schemas.microsoft.com/office/powerpoint/2010/main" val="193547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4" name="Google Shape;236;p27"/>
          <p:cNvSpPr txBox="1"/>
          <p:nvPr/>
        </p:nvSpPr>
        <p:spPr>
          <a:xfrm>
            <a:off x="233916" y="1266414"/>
            <a:ext cx="3879779" cy="533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rgbClr val="FFFFFF"/>
                </a:solidFill>
              </a:rPr>
              <a:t>Humans</a:t>
            </a:r>
          </a:p>
          <a:p>
            <a:pPr marL="342900" lvl="0" indent="-342900" rtl="0">
              <a:spcBef>
                <a:spcPts val="0"/>
              </a:spcBef>
              <a:spcAft>
                <a:spcPts val="0"/>
              </a:spcAft>
              <a:buFont typeface="Arial" charset="0"/>
              <a:buChar char="•"/>
            </a:pPr>
            <a:r>
              <a:rPr lang="en-US" sz="2400" b="1" dirty="0" smtClean="0">
                <a:solidFill>
                  <a:srgbClr val="FFFFFF"/>
                </a:solidFill>
              </a:rPr>
              <a:t>Understand Context</a:t>
            </a:r>
          </a:p>
          <a:p>
            <a:pPr marL="342900" lvl="0" indent="-342900" rtl="0">
              <a:spcBef>
                <a:spcPts val="0"/>
              </a:spcBef>
              <a:spcAft>
                <a:spcPts val="0"/>
              </a:spcAft>
              <a:buFont typeface="Arial" charset="0"/>
              <a:buChar char="•"/>
            </a:pPr>
            <a:r>
              <a:rPr lang="en-US" sz="2400" b="1" dirty="0" smtClean="0">
                <a:solidFill>
                  <a:srgbClr val="FFFFFF"/>
                </a:solidFill>
              </a:rPr>
              <a:t>Use Common Sense</a:t>
            </a:r>
            <a:endParaRPr sz="2400" b="1" dirty="0">
              <a:solidFill>
                <a:srgbClr val="FFFFFF"/>
              </a:solidFill>
            </a:endParaRPr>
          </a:p>
        </p:txBody>
      </p:sp>
      <p:sp>
        <p:nvSpPr>
          <p:cNvPr id="5" name="Google Shape;236;p27"/>
          <p:cNvSpPr txBox="1"/>
          <p:nvPr/>
        </p:nvSpPr>
        <p:spPr>
          <a:xfrm>
            <a:off x="5170967" y="1266414"/>
            <a:ext cx="3879779" cy="533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rgbClr val="FFFFFF"/>
                </a:solidFill>
              </a:rPr>
              <a:t>Computers</a:t>
            </a:r>
          </a:p>
          <a:p>
            <a:pPr marL="342900" lvl="0" indent="-342900" rtl="0">
              <a:spcBef>
                <a:spcPts val="0"/>
              </a:spcBef>
              <a:spcAft>
                <a:spcPts val="0"/>
              </a:spcAft>
              <a:buFont typeface="Arial" charset="0"/>
              <a:buChar char="•"/>
            </a:pPr>
            <a:r>
              <a:rPr lang="en-US" sz="2400" b="1" dirty="0" smtClean="0">
                <a:solidFill>
                  <a:srgbClr val="FFFFFF"/>
                </a:solidFill>
              </a:rPr>
              <a:t>Don’t understand context</a:t>
            </a:r>
          </a:p>
          <a:p>
            <a:pPr marL="342900" lvl="0" indent="-342900" rtl="0">
              <a:spcBef>
                <a:spcPts val="0"/>
              </a:spcBef>
              <a:spcAft>
                <a:spcPts val="0"/>
              </a:spcAft>
              <a:buFont typeface="Arial" charset="0"/>
              <a:buChar char="•"/>
            </a:pPr>
            <a:r>
              <a:rPr lang="en-US" sz="2400" b="1" dirty="0" smtClean="0">
                <a:solidFill>
                  <a:srgbClr val="FFFFFF"/>
                </a:solidFill>
              </a:rPr>
              <a:t>Can’t use common sense</a:t>
            </a:r>
            <a:endParaRPr lang="en-US" sz="2400" b="1" dirty="0">
              <a:solidFill>
                <a:srgbClr val="FFFFFF"/>
              </a:solidFill>
            </a:endParaRPr>
          </a:p>
        </p:txBody>
      </p:sp>
      <p:sp>
        <p:nvSpPr>
          <p:cNvPr id="6" name="Freeform 5"/>
          <p:cNvSpPr/>
          <p:nvPr/>
        </p:nvSpPr>
        <p:spPr>
          <a:xfrm>
            <a:off x="1648048" y="2609300"/>
            <a:ext cx="691116" cy="2239146"/>
          </a:xfrm>
          <a:custGeom>
            <a:avLst/>
            <a:gdLst>
              <a:gd name="connsiteX0" fmla="*/ 0 w 691116"/>
              <a:gd name="connsiteY0" fmla="*/ 2217881 h 2239146"/>
              <a:gd name="connsiteX1" fmla="*/ 21265 w 691116"/>
              <a:gd name="connsiteY1" fmla="*/ 2185983 h 2239146"/>
              <a:gd name="connsiteX2" fmla="*/ 42530 w 691116"/>
              <a:gd name="connsiteY2" fmla="*/ 2122188 h 2239146"/>
              <a:gd name="connsiteX3" fmla="*/ 106325 w 691116"/>
              <a:gd name="connsiteY3" fmla="*/ 2047760 h 2239146"/>
              <a:gd name="connsiteX4" fmla="*/ 127590 w 691116"/>
              <a:gd name="connsiteY4" fmla="*/ 2005230 h 2239146"/>
              <a:gd name="connsiteX5" fmla="*/ 180753 w 691116"/>
              <a:gd name="connsiteY5" fmla="*/ 1952067 h 2239146"/>
              <a:gd name="connsiteX6" fmla="*/ 255181 w 691116"/>
              <a:gd name="connsiteY6" fmla="*/ 1856374 h 2239146"/>
              <a:gd name="connsiteX7" fmla="*/ 350874 w 691116"/>
              <a:gd name="connsiteY7" fmla="*/ 1803211 h 2239146"/>
              <a:gd name="connsiteX8" fmla="*/ 382772 w 691116"/>
              <a:gd name="connsiteY8" fmla="*/ 1781946 h 2239146"/>
              <a:gd name="connsiteX9" fmla="*/ 404037 w 691116"/>
              <a:gd name="connsiteY9" fmla="*/ 1813844 h 2239146"/>
              <a:gd name="connsiteX10" fmla="*/ 425302 w 691116"/>
              <a:gd name="connsiteY10" fmla="*/ 1877639 h 2239146"/>
              <a:gd name="connsiteX11" fmla="*/ 457200 w 691116"/>
              <a:gd name="connsiteY11" fmla="*/ 1920169 h 2239146"/>
              <a:gd name="connsiteX12" fmla="*/ 478465 w 691116"/>
              <a:gd name="connsiteY12" fmla="*/ 1941435 h 2239146"/>
              <a:gd name="connsiteX13" fmla="*/ 542260 w 691116"/>
              <a:gd name="connsiteY13" fmla="*/ 2047760 h 2239146"/>
              <a:gd name="connsiteX14" fmla="*/ 574158 w 691116"/>
              <a:gd name="connsiteY14" fmla="*/ 2079658 h 2239146"/>
              <a:gd name="connsiteX15" fmla="*/ 627321 w 691116"/>
              <a:gd name="connsiteY15" fmla="*/ 2143453 h 2239146"/>
              <a:gd name="connsiteX16" fmla="*/ 648586 w 691116"/>
              <a:gd name="connsiteY16" fmla="*/ 2185983 h 2239146"/>
              <a:gd name="connsiteX17" fmla="*/ 669851 w 691116"/>
              <a:gd name="connsiteY17" fmla="*/ 2207249 h 2239146"/>
              <a:gd name="connsiteX18" fmla="*/ 691116 w 691116"/>
              <a:gd name="connsiteY18" fmla="*/ 2239146 h 2239146"/>
              <a:gd name="connsiteX19" fmla="*/ 669851 w 691116"/>
              <a:gd name="connsiteY19" fmla="*/ 2143453 h 2239146"/>
              <a:gd name="connsiteX20" fmla="*/ 648586 w 691116"/>
              <a:gd name="connsiteY20" fmla="*/ 2111556 h 2239146"/>
              <a:gd name="connsiteX21" fmla="*/ 584790 w 691116"/>
              <a:gd name="connsiteY21" fmla="*/ 2069025 h 2239146"/>
              <a:gd name="connsiteX22" fmla="*/ 531628 w 691116"/>
              <a:gd name="connsiteY22" fmla="*/ 2005230 h 2239146"/>
              <a:gd name="connsiteX23" fmla="*/ 457200 w 691116"/>
              <a:gd name="connsiteY23" fmla="*/ 1909537 h 2239146"/>
              <a:gd name="connsiteX24" fmla="*/ 435935 w 691116"/>
              <a:gd name="connsiteY24" fmla="*/ 1845742 h 2239146"/>
              <a:gd name="connsiteX25" fmla="*/ 425302 w 691116"/>
              <a:gd name="connsiteY25" fmla="*/ 1813844 h 2239146"/>
              <a:gd name="connsiteX26" fmla="*/ 393404 w 691116"/>
              <a:gd name="connsiteY26" fmla="*/ 1696886 h 2239146"/>
              <a:gd name="connsiteX27" fmla="*/ 372139 w 691116"/>
              <a:gd name="connsiteY27" fmla="*/ 1654356 h 2239146"/>
              <a:gd name="connsiteX28" fmla="*/ 340242 w 691116"/>
              <a:gd name="connsiteY28" fmla="*/ 1516132 h 2239146"/>
              <a:gd name="connsiteX29" fmla="*/ 329609 w 691116"/>
              <a:gd name="connsiteY29" fmla="*/ 1473602 h 2239146"/>
              <a:gd name="connsiteX30" fmla="*/ 318976 w 691116"/>
              <a:gd name="connsiteY30" fmla="*/ 1441704 h 2239146"/>
              <a:gd name="connsiteX31" fmla="*/ 276446 w 691116"/>
              <a:gd name="connsiteY31" fmla="*/ 1314114 h 2239146"/>
              <a:gd name="connsiteX32" fmla="*/ 265814 w 691116"/>
              <a:gd name="connsiteY32" fmla="*/ 1271583 h 2239146"/>
              <a:gd name="connsiteX33" fmla="*/ 255181 w 691116"/>
              <a:gd name="connsiteY33" fmla="*/ 1239686 h 2239146"/>
              <a:gd name="connsiteX34" fmla="*/ 233916 w 691116"/>
              <a:gd name="connsiteY34" fmla="*/ 1133360 h 2239146"/>
              <a:gd name="connsiteX35" fmla="*/ 244549 w 691116"/>
              <a:gd name="connsiteY35" fmla="*/ 846281 h 2239146"/>
              <a:gd name="connsiteX36" fmla="*/ 255181 w 691116"/>
              <a:gd name="connsiteY36" fmla="*/ 793118 h 2239146"/>
              <a:gd name="connsiteX37" fmla="*/ 265814 w 691116"/>
              <a:gd name="connsiteY37" fmla="*/ 729323 h 2239146"/>
              <a:gd name="connsiteX38" fmla="*/ 287079 w 691116"/>
              <a:gd name="connsiteY38" fmla="*/ 591100 h 2239146"/>
              <a:gd name="connsiteX39" fmla="*/ 308344 w 691116"/>
              <a:gd name="connsiteY39" fmla="*/ 516672 h 2239146"/>
              <a:gd name="connsiteX40" fmla="*/ 318976 w 691116"/>
              <a:gd name="connsiteY40" fmla="*/ 474142 h 2239146"/>
              <a:gd name="connsiteX41" fmla="*/ 329609 w 691116"/>
              <a:gd name="connsiteY41" fmla="*/ 442244 h 2239146"/>
              <a:gd name="connsiteX42" fmla="*/ 361507 w 691116"/>
              <a:gd name="connsiteY42" fmla="*/ 431611 h 2239146"/>
              <a:gd name="connsiteX43" fmla="*/ 382772 w 691116"/>
              <a:gd name="connsiteY43" fmla="*/ 654895 h 2239146"/>
              <a:gd name="connsiteX44" fmla="*/ 414670 w 691116"/>
              <a:gd name="connsiteY44" fmla="*/ 803751 h 2239146"/>
              <a:gd name="connsiteX45" fmla="*/ 435935 w 691116"/>
              <a:gd name="connsiteY45" fmla="*/ 984504 h 2239146"/>
              <a:gd name="connsiteX46" fmla="*/ 446567 w 691116"/>
              <a:gd name="connsiteY46" fmla="*/ 1260951 h 2239146"/>
              <a:gd name="connsiteX47" fmla="*/ 457200 w 691116"/>
              <a:gd name="connsiteY47" fmla="*/ 1388542 h 2239146"/>
              <a:gd name="connsiteX48" fmla="*/ 467832 w 691116"/>
              <a:gd name="connsiteY48" fmla="*/ 1569295 h 2239146"/>
              <a:gd name="connsiteX49" fmla="*/ 457200 w 691116"/>
              <a:gd name="connsiteY49" fmla="*/ 1718151 h 2239146"/>
              <a:gd name="connsiteX50" fmla="*/ 446567 w 691116"/>
              <a:gd name="connsiteY50" fmla="*/ 1750049 h 2239146"/>
              <a:gd name="connsiteX51" fmla="*/ 414670 w 691116"/>
              <a:gd name="connsiteY51" fmla="*/ 1739416 h 2239146"/>
              <a:gd name="connsiteX52" fmla="*/ 404037 w 691116"/>
              <a:gd name="connsiteY52" fmla="*/ 1707518 h 2239146"/>
              <a:gd name="connsiteX53" fmla="*/ 382772 w 691116"/>
              <a:gd name="connsiteY53" fmla="*/ 1601193 h 2239146"/>
              <a:gd name="connsiteX54" fmla="*/ 318976 w 691116"/>
              <a:gd name="connsiteY54" fmla="*/ 1516132 h 2239146"/>
              <a:gd name="connsiteX55" fmla="*/ 287079 w 691116"/>
              <a:gd name="connsiteY55" fmla="*/ 1452337 h 2239146"/>
              <a:gd name="connsiteX56" fmla="*/ 265814 w 691116"/>
              <a:gd name="connsiteY56" fmla="*/ 1377909 h 2239146"/>
              <a:gd name="connsiteX57" fmla="*/ 255181 w 691116"/>
              <a:gd name="connsiteY57" fmla="*/ 1239686 h 2239146"/>
              <a:gd name="connsiteX58" fmla="*/ 244549 w 691116"/>
              <a:gd name="connsiteY58" fmla="*/ 1197156 h 2239146"/>
              <a:gd name="connsiteX59" fmla="*/ 233916 w 691116"/>
              <a:gd name="connsiteY59" fmla="*/ 1133360 h 2239146"/>
              <a:gd name="connsiteX60" fmla="*/ 244549 w 691116"/>
              <a:gd name="connsiteY60" fmla="*/ 750588 h 2239146"/>
              <a:gd name="connsiteX61" fmla="*/ 265814 w 691116"/>
              <a:gd name="connsiteY61" fmla="*/ 686793 h 2239146"/>
              <a:gd name="connsiteX62" fmla="*/ 276446 w 691116"/>
              <a:gd name="connsiteY62" fmla="*/ 654895 h 2239146"/>
              <a:gd name="connsiteX63" fmla="*/ 318976 w 691116"/>
              <a:gd name="connsiteY63" fmla="*/ 527304 h 2239146"/>
              <a:gd name="connsiteX64" fmla="*/ 329609 w 691116"/>
              <a:gd name="connsiteY64" fmla="*/ 495407 h 2239146"/>
              <a:gd name="connsiteX65" fmla="*/ 361507 w 691116"/>
              <a:gd name="connsiteY65" fmla="*/ 474142 h 2239146"/>
              <a:gd name="connsiteX66" fmla="*/ 435935 w 691116"/>
              <a:gd name="connsiteY66" fmla="*/ 452876 h 2239146"/>
              <a:gd name="connsiteX67" fmla="*/ 467832 w 691116"/>
              <a:gd name="connsiteY67" fmla="*/ 431611 h 2239146"/>
              <a:gd name="connsiteX68" fmla="*/ 510363 w 691116"/>
              <a:gd name="connsiteY68" fmla="*/ 367816 h 2239146"/>
              <a:gd name="connsiteX69" fmla="*/ 531628 w 691116"/>
              <a:gd name="connsiteY69" fmla="*/ 293388 h 2239146"/>
              <a:gd name="connsiteX70" fmla="*/ 520995 w 691116"/>
              <a:gd name="connsiteY70" fmla="*/ 155165 h 2239146"/>
              <a:gd name="connsiteX71" fmla="*/ 467832 w 691116"/>
              <a:gd name="connsiteY71" fmla="*/ 91369 h 2239146"/>
              <a:gd name="connsiteX72" fmla="*/ 382772 w 691116"/>
              <a:gd name="connsiteY72" fmla="*/ 48839 h 2239146"/>
              <a:gd name="connsiteX73" fmla="*/ 340242 w 691116"/>
              <a:gd name="connsiteY73" fmla="*/ 27574 h 2239146"/>
              <a:gd name="connsiteX74" fmla="*/ 287079 w 691116"/>
              <a:gd name="connsiteY74" fmla="*/ 16942 h 2239146"/>
              <a:gd name="connsiteX75" fmla="*/ 255181 w 691116"/>
              <a:gd name="connsiteY75" fmla="*/ 6309 h 2239146"/>
              <a:gd name="connsiteX76" fmla="*/ 95693 w 691116"/>
              <a:gd name="connsiteY76" fmla="*/ 16942 h 2239146"/>
              <a:gd name="connsiteX77" fmla="*/ 106325 w 691116"/>
              <a:gd name="connsiteY77" fmla="*/ 123267 h 2239146"/>
              <a:gd name="connsiteX78" fmla="*/ 127590 w 691116"/>
              <a:gd name="connsiteY78" fmla="*/ 187063 h 2239146"/>
              <a:gd name="connsiteX79" fmla="*/ 159488 w 691116"/>
              <a:gd name="connsiteY79" fmla="*/ 293388 h 2239146"/>
              <a:gd name="connsiteX80" fmla="*/ 180753 w 691116"/>
              <a:gd name="connsiteY80" fmla="*/ 325286 h 2239146"/>
              <a:gd name="connsiteX81" fmla="*/ 191386 w 691116"/>
              <a:gd name="connsiteY81" fmla="*/ 357183 h 2239146"/>
              <a:gd name="connsiteX82" fmla="*/ 212651 w 691116"/>
              <a:gd name="connsiteY82" fmla="*/ 378449 h 2239146"/>
              <a:gd name="connsiteX83" fmla="*/ 233916 w 691116"/>
              <a:gd name="connsiteY83" fmla="*/ 410346 h 2239146"/>
              <a:gd name="connsiteX84" fmla="*/ 308344 w 691116"/>
              <a:gd name="connsiteY84" fmla="*/ 431611 h 223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91116" h="2239146">
                <a:moveTo>
                  <a:pt x="0" y="2217881"/>
                </a:moveTo>
                <a:cubicBezTo>
                  <a:pt x="7088" y="2207248"/>
                  <a:pt x="16075" y="2197660"/>
                  <a:pt x="21265" y="2185983"/>
                </a:cubicBezTo>
                <a:cubicBezTo>
                  <a:pt x="30369" y="2165500"/>
                  <a:pt x="26680" y="2138038"/>
                  <a:pt x="42530" y="2122188"/>
                </a:cubicBezTo>
                <a:cubicBezTo>
                  <a:pt x="71527" y="2093191"/>
                  <a:pt x="83591" y="2084134"/>
                  <a:pt x="106325" y="2047760"/>
                </a:cubicBezTo>
                <a:cubicBezTo>
                  <a:pt x="114725" y="2034319"/>
                  <a:pt x="117859" y="2017741"/>
                  <a:pt x="127590" y="2005230"/>
                </a:cubicBezTo>
                <a:cubicBezTo>
                  <a:pt x="142976" y="1985448"/>
                  <a:pt x="164250" y="1970928"/>
                  <a:pt x="180753" y="1952067"/>
                </a:cubicBezTo>
                <a:cubicBezTo>
                  <a:pt x="238080" y="1886550"/>
                  <a:pt x="148981" y="1952919"/>
                  <a:pt x="255181" y="1856374"/>
                </a:cubicBezTo>
                <a:cubicBezTo>
                  <a:pt x="337127" y="1781878"/>
                  <a:pt x="290860" y="1833218"/>
                  <a:pt x="350874" y="1803211"/>
                </a:cubicBezTo>
                <a:cubicBezTo>
                  <a:pt x="362304" y="1797496"/>
                  <a:pt x="372139" y="1789034"/>
                  <a:pt x="382772" y="1781946"/>
                </a:cubicBezTo>
                <a:cubicBezTo>
                  <a:pt x="389860" y="1792579"/>
                  <a:pt x="398847" y="1802167"/>
                  <a:pt x="404037" y="1813844"/>
                </a:cubicBezTo>
                <a:cubicBezTo>
                  <a:pt x="413141" y="1834327"/>
                  <a:pt x="411853" y="1859707"/>
                  <a:pt x="425302" y="1877639"/>
                </a:cubicBezTo>
                <a:cubicBezTo>
                  <a:pt x="435935" y="1891816"/>
                  <a:pt x="445855" y="1906555"/>
                  <a:pt x="457200" y="1920169"/>
                </a:cubicBezTo>
                <a:cubicBezTo>
                  <a:pt x="463618" y="1927870"/>
                  <a:pt x="472904" y="1933094"/>
                  <a:pt x="478465" y="1941435"/>
                </a:cubicBezTo>
                <a:cubicBezTo>
                  <a:pt x="501392" y="1975825"/>
                  <a:pt x="513034" y="2018534"/>
                  <a:pt x="542260" y="2047760"/>
                </a:cubicBezTo>
                <a:cubicBezTo>
                  <a:pt x="552893" y="2058393"/>
                  <a:pt x="565418" y="2067422"/>
                  <a:pt x="574158" y="2079658"/>
                </a:cubicBezTo>
                <a:cubicBezTo>
                  <a:pt x="623212" y="2148334"/>
                  <a:pt x="564438" y="2101532"/>
                  <a:pt x="627321" y="2143453"/>
                </a:cubicBezTo>
                <a:cubicBezTo>
                  <a:pt x="634409" y="2157630"/>
                  <a:pt x="639794" y="2172795"/>
                  <a:pt x="648586" y="2185983"/>
                </a:cubicBezTo>
                <a:cubicBezTo>
                  <a:pt x="654147" y="2194324"/>
                  <a:pt x="663589" y="2199421"/>
                  <a:pt x="669851" y="2207249"/>
                </a:cubicBezTo>
                <a:cubicBezTo>
                  <a:pt x="677834" y="2217227"/>
                  <a:pt x="684028" y="2228514"/>
                  <a:pt x="691116" y="2239146"/>
                </a:cubicBezTo>
                <a:cubicBezTo>
                  <a:pt x="687033" y="2214650"/>
                  <a:pt x="682937" y="2169625"/>
                  <a:pt x="669851" y="2143453"/>
                </a:cubicBezTo>
                <a:cubicBezTo>
                  <a:pt x="664136" y="2132023"/>
                  <a:pt x="658203" y="2119971"/>
                  <a:pt x="648586" y="2111556"/>
                </a:cubicBezTo>
                <a:cubicBezTo>
                  <a:pt x="629352" y="2094726"/>
                  <a:pt x="602862" y="2087097"/>
                  <a:pt x="584790" y="2069025"/>
                </a:cubicBezTo>
                <a:cubicBezTo>
                  <a:pt x="491602" y="1975837"/>
                  <a:pt x="605643" y="2094048"/>
                  <a:pt x="531628" y="2005230"/>
                </a:cubicBezTo>
                <a:cubicBezTo>
                  <a:pt x="501048" y="1968534"/>
                  <a:pt x="475115" y="1963283"/>
                  <a:pt x="457200" y="1909537"/>
                </a:cubicBezTo>
                <a:lnTo>
                  <a:pt x="435935" y="1845742"/>
                </a:lnTo>
                <a:cubicBezTo>
                  <a:pt x="432391" y="1835109"/>
                  <a:pt x="427500" y="1824834"/>
                  <a:pt x="425302" y="1813844"/>
                </a:cubicBezTo>
                <a:cubicBezTo>
                  <a:pt x="417523" y="1774949"/>
                  <a:pt x="411394" y="1732865"/>
                  <a:pt x="393404" y="1696886"/>
                </a:cubicBezTo>
                <a:lnTo>
                  <a:pt x="372139" y="1654356"/>
                </a:lnTo>
                <a:cubicBezTo>
                  <a:pt x="355777" y="1572540"/>
                  <a:pt x="365888" y="1618715"/>
                  <a:pt x="340242" y="1516132"/>
                </a:cubicBezTo>
                <a:cubicBezTo>
                  <a:pt x="336698" y="1501955"/>
                  <a:pt x="334230" y="1487465"/>
                  <a:pt x="329609" y="1473602"/>
                </a:cubicBezTo>
                <a:cubicBezTo>
                  <a:pt x="326065" y="1462969"/>
                  <a:pt x="321925" y="1452517"/>
                  <a:pt x="318976" y="1441704"/>
                </a:cubicBezTo>
                <a:cubicBezTo>
                  <a:pt x="288844" y="1331222"/>
                  <a:pt x="313505" y="1388232"/>
                  <a:pt x="276446" y="1314114"/>
                </a:cubicBezTo>
                <a:cubicBezTo>
                  <a:pt x="272902" y="1299937"/>
                  <a:pt x="269829" y="1285634"/>
                  <a:pt x="265814" y="1271583"/>
                </a:cubicBezTo>
                <a:cubicBezTo>
                  <a:pt x="262735" y="1260807"/>
                  <a:pt x="257701" y="1250607"/>
                  <a:pt x="255181" y="1239686"/>
                </a:cubicBezTo>
                <a:cubicBezTo>
                  <a:pt x="247054" y="1204468"/>
                  <a:pt x="233916" y="1133360"/>
                  <a:pt x="233916" y="1133360"/>
                </a:cubicBezTo>
                <a:cubicBezTo>
                  <a:pt x="237460" y="1037667"/>
                  <a:pt x="238576" y="941853"/>
                  <a:pt x="244549" y="846281"/>
                </a:cubicBezTo>
                <a:cubicBezTo>
                  <a:pt x="245676" y="828244"/>
                  <a:pt x="251948" y="810898"/>
                  <a:pt x="255181" y="793118"/>
                </a:cubicBezTo>
                <a:cubicBezTo>
                  <a:pt x="259037" y="771907"/>
                  <a:pt x="262536" y="750631"/>
                  <a:pt x="265814" y="729323"/>
                </a:cubicBezTo>
                <a:cubicBezTo>
                  <a:pt x="272628" y="685031"/>
                  <a:pt x="278233" y="635333"/>
                  <a:pt x="287079" y="591100"/>
                </a:cubicBezTo>
                <a:cubicBezTo>
                  <a:pt x="298163" y="535678"/>
                  <a:pt x="294827" y="563980"/>
                  <a:pt x="308344" y="516672"/>
                </a:cubicBezTo>
                <a:cubicBezTo>
                  <a:pt x="312359" y="502621"/>
                  <a:pt x="314962" y="488193"/>
                  <a:pt x="318976" y="474142"/>
                </a:cubicBezTo>
                <a:cubicBezTo>
                  <a:pt x="322055" y="463365"/>
                  <a:pt x="321684" y="450169"/>
                  <a:pt x="329609" y="442244"/>
                </a:cubicBezTo>
                <a:cubicBezTo>
                  <a:pt x="337534" y="434319"/>
                  <a:pt x="350874" y="435155"/>
                  <a:pt x="361507" y="431611"/>
                </a:cubicBezTo>
                <a:cubicBezTo>
                  <a:pt x="395044" y="532229"/>
                  <a:pt x="356117" y="406114"/>
                  <a:pt x="382772" y="654895"/>
                </a:cubicBezTo>
                <a:cubicBezTo>
                  <a:pt x="393848" y="758266"/>
                  <a:pt x="400549" y="733144"/>
                  <a:pt x="414670" y="803751"/>
                </a:cubicBezTo>
                <a:cubicBezTo>
                  <a:pt x="428892" y="874860"/>
                  <a:pt x="428517" y="902913"/>
                  <a:pt x="435935" y="984504"/>
                </a:cubicBezTo>
                <a:cubicBezTo>
                  <a:pt x="439479" y="1076653"/>
                  <a:pt x="441720" y="1168861"/>
                  <a:pt x="446567" y="1260951"/>
                </a:cubicBezTo>
                <a:cubicBezTo>
                  <a:pt x="448810" y="1303570"/>
                  <a:pt x="454264" y="1345965"/>
                  <a:pt x="457200" y="1388542"/>
                </a:cubicBezTo>
                <a:cubicBezTo>
                  <a:pt x="461353" y="1448754"/>
                  <a:pt x="464288" y="1509044"/>
                  <a:pt x="467832" y="1569295"/>
                </a:cubicBezTo>
                <a:cubicBezTo>
                  <a:pt x="464288" y="1618914"/>
                  <a:pt x="463012" y="1668747"/>
                  <a:pt x="457200" y="1718151"/>
                </a:cubicBezTo>
                <a:cubicBezTo>
                  <a:pt x="455890" y="1729282"/>
                  <a:pt x="456592" y="1745037"/>
                  <a:pt x="446567" y="1750049"/>
                </a:cubicBezTo>
                <a:cubicBezTo>
                  <a:pt x="436543" y="1755061"/>
                  <a:pt x="425302" y="1742960"/>
                  <a:pt x="414670" y="1739416"/>
                </a:cubicBezTo>
                <a:cubicBezTo>
                  <a:pt x="411126" y="1728783"/>
                  <a:pt x="406235" y="1718508"/>
                  <a:pt x="404037" y="1707518"/>
                </a:cubicBezTo>
                <a:cubicBezTo>
                  <a:pt x="399745" y="1686060"/>
                  <a:pt x="397784" y="1628215"/>
                  <a:pt x="382772" y="1601193"/>
                </a:cubicBezTo>
                <a:cubicBezTo>
                  <a:pt x="352714" y="1547088"/>
                  <a:pt x="351241" y="1548396"/>
                  <a:pt x="318976" y="1516132"/>
                </a:cubicBezTo>
                <a:cubicBezTo>
                  <a:pt x="292254" y="1435962"/>
                  <a:pt x="328300" y="1534778"/>
                  <a:pt x="287079" y="1452337"/>
                </a:cubicBezTo>
                <a:cubicBezTo>
                  <a:pt x="279450" y="1437080"/>
                  <a:pt x="269222" y="1391541"/>
                  <a:pt x="265814" y="1377909"/>
                </a:cubicBezTo>
                <a:cubicBezTo>
                  <a:pt x="262270" y="1331835"/>
                  <a:pt x="260580" y="1285580"/>
                  <a:pt x="255181" y="1239686"/>
                </a:cubicBezTo>
                <a:cubicBezTo>
                  <a:pt x="253474" y="1225173"/>
                  <a:pt x="247415" y="1211485"/>
                  <a:pt x="244549" y="1197156"/>
                </a:cubicBezTo>
                <a:cubicBezTo>
                  <a:pt x="240321" y="1176016"/>
                  <a:pt x="237460" y="1154625"/>
                  <a:pt x="233916" y="1133360"/>
                </a:cubicBezTo>
                <a:cubicBezTo>
                  <a:pt x="237460" y="1005769"/>
                  <a:pt x="235455" y="877904"/>
                  <a:pt x="244549" y="750588"/>
                </a:cubicBezTo>
                <a:cubicBezTo>
                  <a:pt x="246146" y="728230"/>
                  <a:pt x="258726" y="708058"/>
                  <a:pt x="265814" y="686793"/>
                </a:cubicBezTo>
                <a:lnTo>
                  <a:pt x="276446" y="654895"/>
                </a:lnTo>
                <a:lnTo>
                  <a:pt x="318976" y="527304"/>
                </a:lnTo>
                <a:cubicBezTo>
                  <a:pt x="322520" y="516672"/>
                  <a:pt x="320284" y="501624"/>
                  <a:pt x="329609" y="495407"/>
                </a:cubicBezTo>
                <a:cubicBezTo>
                  <a:pt x="340242" y="488319"/>
                  <a:pt x="349761" y="479176"/>
                  <a:pt x="361507" y="474142"/>
                </a:cubicBezTo>
                <a:cubicBezTo>
                  <a:pt x="409198" y="453703"/>
                  <a:pt x="394555" y="473566"/>
                  <a:pt x="435935" y="452876"/>
                </a:cubicBezTo>
                <a:cubicBezTo>
                  <a:pt x="447364" y="447161"/>
                  <a:pt x="457200" y="438699"/>
                  <a:pt x="467832" y="431611"/>
                </a:cubicBezTo>
                <a:cubicBezTo>
                  <a:pt x="482009" y="410346"/>
                  <a:pt x="504165" y="392611"/>
                  <a:pt x="510363" y="367816"/>
                </a:cubicBezTo>
                <a:cubicBezTo>
                  <a:pt x="523713" y="314413"/>
                  <a:pt x="516374" y="339149"/>
                  <a:pt x="531628" y="293388"/>
                </a:cubicBezTo>
                <a:cubicBezTo>
                  <a:pt x="528084" y="247314"/>
                  <a:pt x="529511" y="200584"/>
                  <a:pt x="520995" y="155165"/>
                </a:cubicBezTo>
                <a:cubicBezTo>
                  <a:pt x="517897" y="138643"/>
                  <a:pt x="477574" y="99487"/>
                  <a:pt x="467832" y="91369"/>
                </a:cubicBezTo>
                <a:cubicBezTo>
                  <a:pt x="435554" y="64470"/>
                  <a:pt x="424649" y="67451"/>
                  <a:pt x="382772" y="48839"/>
                </a:cubicBezTo>
                <a:cubicBezTo>
                  <a:pt x="368288" y="42402"/>
                  <a:pt x="355279" y="32586"/>
                  <a:pt x="340242" y="27574"/>
                </a:cubicBezTo>
                <a:cubicBezTo>
                  <a:pt x="323097" y="21859"/>
                  <a:pt x="304611" y="21325"/>
                  <a:pt x="287079" y="16942"/>
                </a:cubicBezTo>
                <a:cubicBezTo>
                  <a:pt x="276206" y="14224"/>
                  <a:pt x="265814" y="9853"/>
                  <a:pt x="255181" y="6309"/>
                </a:cubicBezTo>
                <a:cubicBezTo>
                  <a:pt x="202018" y="9853"/>
                  <a:pt x="137589" y="-15976"/>
                  <a:pt x="95693" y="16942"/>
                </a:cubicBezTo>
                <a:cubicBezTo>
                  <a:pt x="67686" y="38948"/>
                  <a:pt x="99761" y="88259"/>
                  <a:pt x="106325" y="123267"/>
                </a:cubicBezTo>
                <a:cubicBezTo>
                  <a:pt x="110456" y="145299"/>
                  <a:pt x="122153" y="165317"/>
                  <a:pt x="127590" y="187063"/>
                </a:cubicBezTo>
                <a:cubicBezTo>
                  <a:pt x="133534" y="210836"/>
                  <a:pt x="149135" y="277858"/>
                  <a:pt x="159488" y="293388"/>
                </a:cubicBezTo>
                <a:cubicBezTo>
                  <a:pt x="166576" y="304021"/>
                  <a:pt x="175038" y="313856"/>
                  <a:pt x="180753" y="325286"/>
                </a:cubicBezTo>
                <a:cubicBezTo>
                  <a:pt x="185765" y="335310"/>
                  <a:pt x="185620" y="347573"/>
                  <a:pt x="191386" y="357183"/>
                </a:cubicBezTo>
                <a:cubicBezTo>
                  <a:pt x="196544" y="365779"/>
                  <a:pt x="206389" y="370621"/>
                  <a:pt x="212651" y="378449"/>
                </a:cubicBezTo>
                <a:cubicBezTo>
                  <a:pt x="220634" y="388427"/>
                  <a:pt x="223080" y="403573"/>
                  <a:pt x="233916" y="410346"/>
                </a:cubicBezTo>
                <a:cubicBezTo>
                  <a:pt x="269734" y="432732"/>
                  <a:pt x="280251" y="431611"/>
                  <a:pt x="308344" y="431611"/>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302" y="3487480"/>
            <a:ext cx="1644207" cy="1187940"/>
          </a:xfrm>
          <a:prstGeom prst="rect">
            <a:avLst/>
          </a:prstGeom>
        </p:spPr>
      </p:pic>
    </p:spTree>
    <p:extLst>
      <p:ext uri="{BB962C8B-B14F-4D97-AF65-F5344CB8AC3E}">
        <p14:creationId xmlns:p14="http://schemas.microsoft.com/office/powerpoint/2010/main" val="27300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7"/>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Learn to Program?</a:t>
            </a:r>
            <a:endParaRPr sz="4800" b="1">
              <a:solidFill>
                <a:srgbClr val="FFFFFF"/>
              </a:solidFill>
            </a:endParaRPr>
          </a:p>
        </p:txBody>
      </p:sp>
      <p:pic>
        <p:nvPicPr>
          <p:cNvPr id="170" name="Google Shape;170;p17"/>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171" name="Google Shape;171;p17"/>
          <p:cNvSpPr txBox="1"/>
          <p:nvPr/>
        </p:nvSpPr>
        <p:spPr>
          <a:xfrm>
            <a:off x="2224800" y="1764025"/>
            <a:ext cx="3260100" cy="49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a:solidFill>
                  <a:srgbClr val="FFFFFF"/>
                </a:solidFill>
              </a:rPr>
              <a:t>Skills are in-demand</a:t>
            </a:r>
            <a:endParaRPr sz="24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751" y="3294392"/>
            <a:ext cx="1644207" cy="1187940"/>
          </a:xfrm>
          <a:prstGeom prst="rect">
            <a:avLst/>
          </a:prstGeom>
        </p:spPr>
      </p:pic>
      <p:sp>
        <p:nvSpPr>
          <p:cNvPr id="4" name="Google Shape;236;p27"/>
          <p:cNvSpPr txBox="1"/>
          <p:nvPr/>
        </p:nvSpPr>
        <p:spPr>
          <a:xfrm>
            <a:off x="233916" y="1266414"/>
            <a:ext cx="3879779" cy="533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rgbClr val="FFFFFF"/>
                </a:solidFill>
              </a:rPr>
              <a:t>Humans</a:t>
            </a:r>
          </a:p>
          <a:p>
            <a:pPr marL="342900" lvl="0" indent="-342900" rtl="0">
              <a:spcBef>
                <a:spcPts val="0"/>
              </a:spcBef>
              <a:spcAft>
                <a:spcPts val="0"/>
              </a:spcAft>
              <a:buFont typeface="Arial" charset="0"/>
              <a:buChar char="•"/>
            </a:pPr>
            <a:r>
              <a:rPr lang="en-US" sz="2400" b="1" dirty="0" smtClean="0">
                <a:solidFill>
                  <a:srgbClr val="FFFFFF"/>
                </a:solidFill>
              </a:rPr>
              <a:t>Understand Context</a:t>
            </a:r>
          </a:p>
          <a:p>
            <a:pPr marL="342900" lvl="0" indent="-342900" rtl="0">
              <a:spcBef>
                <a:spcPts val="0"/>
              </a:spcBef>
              <a:spcAft>
                <a:spcPts val="0"/>
              </a:spcAft>
              <a:buFont typeface="Arial" charset="0"/>
              <a:buChar char="•"/>
            </a:pPr>
            <a:r>
              <a:rPr lang="en-US" sz="2400" b="1" dirty="0" smtClean="0">
                <a:solidFill>
                  <a:srgbClr val="FFFFFF"/>
                </a:solidFill>
              </a:rPr>
              <a:t>Use Common Sense</a:t>
            </a:r>
            <a:endParaRPr sz="2400" b="1" dirty="0">
              <a:solidFill>
                <a:srgbClr val="FFFFFF"/>
              </a:solidFill>
            </a:endParaRPr>
          </a:p>
        </p:txBody>
      </p:sp>
      <p:sp>
        <p:nvSpPr>
          <p:cNvPr id="5" name="Google Shape;236;p27"/>
          <p:cNvSpPr txBox="1"/>
          <p:nvPr/>
        </p:nvSpPr>
        <p:spPr>
          <a:xfrm>
            <a:off x="5170967" y="1266414"/>
            <a:ext cx="3879779" cy="533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rgbClr val="FFFFFF"/>
                </a:solidFill>
              </a:rPr>
              <a:t>Computers</a:t>
            </a:r>
          </a:p>
          <a:p>
            <a:pPr marL="342900" lvl="0" indent="-342900" rtl="0">
              <a:spcBef>
                <a:spcPts val="0"/>
              </a:spcBef>
              <a:spcAft>
                <a:spcPts val="0"/>
              </a:spcAft>
              <a:buFont typeface="Arial" charset="0"/>
              <a:buChar char="•"/>
            </a:pPr>
            <a:r>
              <a:rPr lang="en-US" sz="2400" b="1" dirty="0" smtClean="0">
                <a:solidFill>
                  <a:srgbClr val="FFFFFF"/>
                </a:solidFill>
              </a:rPr>
              <a:t>Don’t understand context</a:t>
            </a:r>
          </a:p>
          <a:p>
            <a:pPr marL="342900" lvl="0" indent="-342900" rtl="0">
              <a:spcBef>
                <a:spcPts val="0"/>
              </a:spcBef>
              <a:spcAft>
                <a:spcPts val="0"/>
              </a:spcAft>
              <a:buFont typeface="Arial" charset="0"/>
              <a:buChar char="•"/>
            </a:pPr>
            <a:r>
              <a:rPr lang="en-US" sz="2400" b="1" dirty="0" smtClean="0">
                <a:solidFill>
                  <a:srgbClr val="FFFFFF"/>
                </a:solidFill>
              </a:rPr>
              <a:t>Can’t use common sense</a:t>
            </a:r>
            <a:endParaRPr lang="en-US" sz="2400" b="1" dirty="0">
              <a:solidFill>
                <a:srgbClr val="FFFFFF"/>
              </a:solidFill>
            </a:endParaRPr>
          </a:p>
        </p:txBody>
      </p:sp>
      <p:sp>
        <p:nvSpPr>
          <p:cNvPr id="6" name="Freeform 5"/>
          <p:cNvSpPr/>
          <p:nvPr/>
        </p:nvSpPr>
        <p:spPr>
          <a:xfrm>
            <a:off x="4412513" y="3294392"/>
            <a:ext cx="538566" cy="1744899"/>
          </a:xfrm>
          <a:custGeom>
            <a:avLst/>
            <a:gdLst>
              <a:gd name="connsiteX0" fmla="*/ 0 w 691116"/>
              <a:gd name="connsiteY0" fmla="*/ 2217881 h 2239146"/>
              <a:gd name="connsiteX1" fmla="*/ 21265 w 691116"/>
              <a:gd name="connsiteY1" fmla="*/ 2185983 h 2239146"/>
              <a:gd name="connsiteX2" fmla="*/ 42530 w 691116"/>
              <a:gd name="connsiteY2" fmla="*/ 2122188 h 2239146"/>
              <a:gd name="connsiteX3" fmla="*/ 106325 w 691116"/>
              <a:gd name="connsiteY3" fmla="*/ 2047760 h 2239146"/>
              <a:gd name="connsiteX4" fmla="*/ 127590 w 691116"/>
              <a:gd name="connsiteY4" fmla="*/ 2005230 h 2239146"/>
              <a:gd name="connsiteX5" fmla="*/ 180753 w 691116"/>
              <a:gd name="connsiteY5" fmla="*/ 1952067 h 2239146"/>
              <a:gd name="connsiteX6" fmla="*/ 255181 w 691116"/>
              <a:gd name="connsiteY6" fmla="*/ 1856374 h 2239146"/>
              <a:gd name="connsiteX7" fmla="*/ 350874 w 691116"/>
              <a:gd name="connsiteY7" fmla="*/ 1803211 h 2239146"/>
              <a:gd name="connsiteX8" fmla="*/ 382772 w 691116"/>
              <a:gd name="connsiteY8" fmla="*/ 1781946 h 2239146"/>
              <a:gd name="connsiteX9" fmla="*/ 404037 w 691116"/>
              <a:gd name="connsiteY9" fmla="*/ 1813844 h 2239146"/>
              <a:gd name="connsiteX10" fmla="*/ 425302 w 691116"/>
              <a:gd name="connsiteY10" fmla="*/ 1877639 h 2239146"/>
              <a:gd name="connsiteX11" fmla="*/ 457200 w 691116"/>
              <a:gd name="connsiteY11" fmla="*/ 1920169 h 2239146"/>
              <a:gd name="connsiteX12" fmla="*/ 478465 w 691116"/>
              <a:gd name="connsiteY12" fmla="*/ 1941435 h 2239146"/>
              <a:gd name="connsiteX13" fmla="*/ 542260 w 691116"/>
              <a:gd name="connsiteY13" fmla="*/ 2047760 h 2239146"/>
              <a:gd name="connsiteX14" fmla="*/ 574158 w 691116"/>
              <a:gd name="connsiteY14" fmla="*/ 2079658 h 2239146"/>
              <a:gd name="connsiteX15" fmla="*/ 627321 w 691116"/>
              <a:gd name="connsiteY15" fmla="*/ 2143453 h 2239146"/>
              <a:gd name="connsiteX16" fmla="*/ 648586 w 691116"/>
              <a:gd name="connsiteY16" fmla="*/ 2185983 h 2239146"/>
              <a:gd name="connsiteX17" fmla="*/ 669851 w 691116"/>
              <a:gd name="connsiteY17" fmla="*/ 2207249 h 2239146"/>
              <a:gd name="connsiteX18" fmla="*/ 691116 w 691116"/>
              <a:gd name="connsiteY18" fmla="*/ 2239146 h 2239146"/>
              <a:gd name="connsiteX19" fmla="*/ 669851 w 691116"/>
              <a:gd name="connsiteY19" fmla="*/ 2143453 h 2239146"/>
              <a:gd name="connsiteX20" fmla="*/ 648586 w 691116"/>
              <a:gd name="connsiteY20" fmla="*/ 2111556 h 2239146"/>
              <a:gd name="connsiteX21" fmla="*/ 584790 w 691116"/>
              <a:gd name="connsiteY21" fmla="*/ 2069025 h 2239146"/>
              <a:gd name="connsiteX22" fmla="*/ 531628 w 691116"/>
              <a:gd name="connsiteY22" fmla="*/ 2005230 h 2239146"/>
              <a:gd name="connsiteX23" fmla="*/ 457200 w 691116"/>
              <a:gd name="connsiteY23" fmla="*/ 1909537 h 2239146"/>
              <a:gd name="connsiteX24" fmla="*/ 435935 w 691116"/>
              <a:gd name="connsiteY24" fmla="*/ 1845742 h 2239146"/>
              <a:gd name="connsiteX25" fmla="*/ 425302 w 691116"/>
              <a:gd name="connsiteY25" fmla="*/ 1813844 h 2239146"/>
              <a:gd name="connsiteX26" fmla="*/ 393404 w 691116"/>
              <a:gd name="connsiteY26" fmla="*/ 1696886 h 2239146"/>
              <a:gd name="connsiteX27" fmla="*/ 372139 w 691116"/>
              <a:gd name="connsiteY27" fmla="*/ 1654356 h 2239146"/>
              <a:gd name="connsiteX28" fmla="*/ 340242 w 691116"/>
              <a:gd name="connsiteY28" fmla="*/ 1516132 h 2239146"/>
              <a:gd name="connsiteX29" fmla="*/ 329609 w 691116"/>
              <a:gd name="connsiteY29" fmla="*/ 1473602 h 2239146"/>
              <a:gd name="connsiteX30" fmla="*/ 318976 w 691116"/>
              <a:gd name="connsiteY30" fmla="*/ 1441704 h 2239146"/>
              <a:gd name="connsiteX31" fmla="*/ 276446 w 691116"/>
              <a:gd name="connsiteY31" fmla="*/ 1314114 h 2239146"/>
              <a:gd name="connsiteX32" fmla="*/ 265814 w 691116"/>
              <a:gd name="connsiteY32" fmla="*/ 1271583 h 2239146"/>
              <a:gd name="connsiteX33" fmla="*/ 255181 w 691116"/>
              <a:gd name="connsiteY33" fmla="*/ 1239686 h 2239146"/>
              <a:gd name="connsiteX34" fmla="*/ 233916 w 691116"/>
              <a:gd name="connsiteY34" fmla="*/ 1133360 h 2239146"/>
              <a:gd name="connsiteX35" fmla="*/ 244549 w 691116"/>
              <a:gd name="connsiteY35" fmla="*/ 846281 h 2239146"/>
              <a:gd name="connsiteX36" fmla="*/ 255181 w 691116"/>
              <a:gd name="connsiteY36" fmla="*/ 793118 h 2239146"/>
              <a:gd name="connsiteX37" fmla="*/ 265814 w 691116"/>
              <a:gd name="connsiteY37" fmla="*/ 729323 h 2239146"/>
              <a:gd name="connsiteX38" fmla="*/ 287079 w 691116"/>
              <a:gd name="connsiteY38" fmla="*/ 591100 h 2239146"/>
              <a:gd name="connsiteX39" fmla="*/ 308344 w 691116"/>
              <a:gd name="connsiteY39" fmla="*/ 516672 h 2239146"/>
              <a:gd name="connsiteX40" fmla="*/ 318976 w 691116"/>
              <a:gd name="connsiteY40" fmla="*/ 474142 h 2239146"/>
              <a:gd name="connsiteX41" fmla="*/ 329609 w 691116"/>
              <a:gd name="connsiteY41" fmla="*/ 442244 h 2239146"/>
              <a:gd name="connsiteX42" fmla="*/ 361507 w 691116"/>
              <a:gd name="connsiteY42" fmla="*/ 431611 h 2239146"/>
              <a:gd name="connsiteX43" fmla="*/ 382772 w 691116"/>
              <a:gd name="connsiteY43" fmla="*/ 654895 h 2239146"/>
              <a:gd name="connsiteX44" fmla="*/ 414670 w 691116"/>
              <a:gd name="connsiteY44" fmla="*/ 803751 h 2239146"/>
              <a:gd name="connsiteX45" fmla="*/ 435935 w 691116"/>
              <a:gd name="connsiteY45" fmla="*/ 984504 h 2239146"/>
              <a:gd name="connsiteX46" fmla="*/ 446567 w 691116"/>
              <a:gd name="connsiteY46" fmla="*/ 1260951 h 2239146"/>
              <a:gd name="connsiteX47" fmla="*/ 457200 w 691116"/>
              <a:gd name="connsiteY47" fmla="*/ 1388542 h 2239146"/>
              <a:gd name="connsiteX48" fmla="*/ 467832 w 691116"/>
              <a:gd name="connsiteY48" fmla="*/ 1569295 h 2239146"/>
              <a:gd name="connsiteX49" fmla="*/ 457200 w 691116"/>
              <a:gd name="connsiteY49" fmla="*/ 1718151 h 2239146"/>
              <a:gd name="connsiteX50" fmla="*/ 446567 w 691116"/>
              <a:gd name="connsiteY50" fmla="*/ 1750049 h 2239146"/>
              <a:gd name="connsiteX51" fmla="*/ 414670 w 691116"/>
              <a:gd name="connsiteY51" fmla="*/ 1739416 h 2239146"/>
              <a:gd name="connsiteX52" fmla="*/ 404037 w 691116"/>
              <a:gd name="connsiteY52" fmla="*/ 1707518 h 2239146"/>
              <a:gd name="connsiteX53" fmla="*/ 382772 w 691116"/>
              <a:gd name="connsiteY53" fmla="*/ 1601193 h 2239146"/>
              <a:gd name="connsiteX54" fmla="*/ 318976 w 691116"/>
              <a:gd name="connsiteY54" fmla="*/ 1516132 h 2239146"/>
              <a:gd name="connsiteX55" fmla="*/ 287079 w 691116"/>
              <a:gd name="connsiteY55" fmla="*/ 1452337 h 2239146"/>
              <a:gd name="connsiteX56" fmla="*/ 265814 w 691116"/>
              <a:gd name="connsiteY56" fmla="*/ 1377909 h 2239146"/>
              <a:gd name="connsiteX57" fmla="*/ 255181 w 691116"/>
              <a:gd name="connsiteY57" fmla="*/ 1239686 h 2239146"/>
              <a:gd name="connsiteX58" fmla="*/ 244549 w 691116"/>
              <a:gd name="connsiteY58" fmla="*/ 1197156 h 2239146"/>
              <a:gd name="connsiteX59" fmla="*/ 233916 w 691116"/>
              <a:gd name="connsiteY59" fmla="*/ 1133360 h 2239146"/>
              <a:gd name="connsiteX60" fmla="*/ 244549 w 691116"/>
              <a:gd name="connsiteY60" fmla="*/ 750588 h 2239146"/>
              <a:gd name="connsiteX61" fmla="*/ 265814 w 691116"/>
              <a:gd name="connsiteY61" fmla="*/ 686793 h 2239146"/>
              <a:gd name="connsiteX62" fmla="*/ 276446 w 691116"/>
              <a:gd name="connsiteY62" fmla="*/ 654895 h 2239146"/>
              <a:gd name="connsiteX63" fmla="*/ 318976 w 691116"/>
              <a:gd name="connsiteY63" fmla="*/ 527304 h 2239146"/>
              <a:gd name="connsiteX64" fmla="*/ 329609 w 691116"/>
              <a:gd name="connsiteY64" fmla="*/ 495407 h 2239146"/>
              <a:gd name="connsiteX65" fmla="*/ 361507 w 691116"/>
              <a:gd name="connsiteY65" fmla="*/ 474142 h 2239146"/>
              <a:gd name="connsiteX66" fmla="*/ 435935 w 691116"/>
              <a:gd name="connsiteY66" fmla="*/ 452876 h 2239146"/>
              <a:gd name="connsiteX67" fmla="*/ 467832 w 691116"/>
              <a:gd name="connsiteY67" fmla="*/ 431611 h 2239146"/>
              <a:gd name="connsiteX68" fmla="*/ 510363 w 691116"/>
              <a:gd name="connsiteY68" fmla="*/ 367816 h 2239146"/>
              <a:gd name="connsiteX69" fmla="*/ 531628 w 691116"/>
              <a:gd name="connsiteY69" fmla="*/ 293388 h 2239146"/>
              <a:gd name="connsiteX70" fmla="*/ 520995 w 691116"/>
              <a:gd name="connsiteY70" fmla="*/ 155165 h 2239146"/>
              <a:gd name="connsiteX71" fmla="*/ 467832 w 691116"/>
              <a:gd name="connsiteY71" fmla="*/ 91369 h 2239146"/>
              <a:gd name="connsiteX72" fmla="*/ 382772 w 691116"/>
              <a:gd name="connsiteY72" fmla="*/ 48839 h 2239146"/>
              <a:gd name="connsiteX73" fmla="*/ 340242 w 691116"/>
              <a:gd name="connsiteY73" fmla="*/ 27574 h 2239146"/>
              <a:gd name="connsiteX74" fmla="*/ 287079 w 691116"/>
              <a:gd name="connsiteY74" fmla="*/ 16942 h 2239146"/>
              <a:gd name="connsiteX75" fmla="*/ 255181 w 691116"/>
              <a:gd name="connsiteY75" fmla="*/ 6309 h 2239146"/>
              <a:gd name="connsiteX76" fmla="*/ 95693 w 691116"/>
              <a:gd name="connsiteY76" fmla="*/ 16942 h 2239146"/>
              <a:gd name="connsiteX77" fmla="*/ 106325 w 691116"/>
              <a:gd name="connsiteY77" fmla="*/ 123267 h 2239146"/>
              <a:gd name="connsiteX78" fmla="*/ 127590 w 691116"/>
              <a:gd name="connsiteY78" fmla="*/ 187063 h 2239146"/>
              <a:gd name="connsiteX79" fmla="*/ 159488 w 691116"/>
              <a:gd name="connsiteY79" fmla="*/ 293388 h 2239146"/>
              <a:gd name="connsiteX80" fmla="*/ 180753 w 691116"/>
              <a:gd name="connsiteY80" fmla="*/ 325286 h 2239146"/>
              <a:gd name="connsiteX81" fmla="*/ 191386 w 691116"/>
              <a:gd name="connsiteY81" fmla="*/ 357183 h 2239146"/>
              <a:gd name="connsiteX82" fmla="*/ 212651 w 691116"/>
              <a:gd name="connsiteY82" fmla="*/ 378449 h 2239146"/>
              <a:gd name="connsiteX83" fmla="*/ 233916 w 691116"/>
              <a:gd name="connsiteY83" fmla="*/ 410346 h 2239146"/>
              <a:gd name="connsiteX84" fmla="*/ 308344 w 691116"/>
              <a:gd name="connsiteY84" fmla="*/ 431611 h 223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91116" h="2239146">
                <a:moveTo>
                  <a:pt x="0" y="2217881"/>
                </a:moveTo>
                <a:cubicBezTo>
                  <a:pt x="7088" y="2207248"/>
                  <a:pt x="16075" y="2197660"/>
                  <a:pt x="21265" y="2185983"/>
                </a:cubicBezTo>
                <a:cubicBezTo>
                  <a:pt x="30369" y="2165500"/>
                  <a:pt x="26680" y="2138038"/>
                  <a:pt x="42530" y="2122188"/>
                </a:cubicBezTo>
                <a:cubicBezTo>
                  <a:pt x="71527" y="2093191"/>
                  <a:pt x="83591" y="2084134"/>
                  <a:pt x="106325" y="2047760"/>
                </a:cubicBezTo>
                <a:cubicBezTo>
                  <a:pt x="114725" y="2034319"/>
                  <a:pt x="117859" y="2017741"/>
                  <a:pt x="127590" y="2005230"/>
                </a:cubicBezTo>
                <a:cubicBezTo>
                  <a:pt x="142976" y="1985448"/>
                  <a:pt x="164250" y="1970928"/>
                  <a:pt x="180753" y="1952067"/>
                </a:cubicBezTo>
                <a:cubicBezTo>
                  <a:pt x="238080" y="1886550"/>
                  <a:pt x="148981" y="1952919"/>
                  <a:pt x="255181" y="1856374"/>
                </a:cubicBezTo>
                <a:cubicBezTo>
                  <a:pt x="337127" y="1781878"/>
                  <a:pt x="290860" y="1833218"/>
                  <a:pt x="350874" y="1803211"/>
                </a:cubicBezTo>
                <a:cubicBezTo>
                  <a:pt x="362304" y="1797496"/>
                  <a:pt x="372139" y="1789034"/>
                  <a:pt x="382772" y="1781946"/>
                </a:cubicBezTo>
                <a:cubicBezTo>
                  <a:pt x="389860" y="1792579"/>
                  <a:pt x="398847" y="1802167"/>
                  <a:pt x="404037" y="1813844"/>
                </a:cubicBezTo>
                <a:cubicBezTo>
                  <a:pt x="413141" y="1834327"/>
                  <a:pt x="411853" y="1859707"/>
                  <a:pt x="425302" y="1877639"/>
                </a:cubicBezTo>
                <a:cubicBezTo>
                  <a:pt x="435935" y="1891816"/>
                  <a:pt x="445855" y="1906555"/>
                  <a:pt x="457200" y="1920169"/>
                </a:cubicBezTo>
                <a:cubicBezTo>
                  <a:pt x="463618" y="1927870"/>
                  <a:pt x="472904" y="1933094"/>
                  <a:pt x="478465" y="1941435"/>
                </a:cubicBezTo>
                <a:cubicBezTo>
                  <a:pt x="501392" y="1975825"/>
                  <a:pt x="513034" y="2018534"/>
                  <a:pt x="542260" y="2047760"/>
                </a:cubicBezTo>
                <a:cubicBezTo>
                  <a:pt x="552893" y="2058393"/>
                  <a:pt x="565418" y="2067422"/>
                  <a:pt x="574158" y="2079658"/>
                </a:cubicBezTo>
                <a:cubicBezTo>
                  <a:pt x="623212" y="2148334"/>
                  <a:pt x="564438" y="2101532"/>
                  <a:pt x="627321" y="2143453"/>
                </a:cubicBezTo>
                <a:cubicBezTo>
                  <a:pt x="634409" y="2157630"/>
                  <a:pt x="639794" y="2172795"/>
                  <a:pt x="648586" y="2185983"/>
                </a:cubicBezTo>
                <a:cubicBezTo>
                  <a:pt x="654147" y="2194324"/>
                  <a:pt x="663589" y="2199421"/>
                  <a:pt x="669851" y="2207249"/>
                </a:cubicBezTo>
                <a:cubicBezTo>
                  <a:pt x="677834" y="2217227"/>
                  <a:pt x="684028" y="2228514"/>
                  <a:pt x="691116" y="2239146"/>
                </a:cubicBezTo>
                <a:cubicBezTo>
                  <a:pt x="687033" y="2214650"/>
                  <a:pt x="682937" y="2169625"/>
                  <a:pt x="669851" y="2143453"/>
                </a:cubicBezTo>
                <a:cubicBezTo>
                  <a:pt x="664136" y="2132023"/>
                  <a:pt x="658203" y="2119971"/>
                  <a:pt x="648586" y="2111556"/>
                </a:cubicBezTo>
                <a:cubicBezTo>
                  <a:pt x="629352" y="2094726"/>
                  <a:pt x="602862" y="2087097"/>
                  <a:pt x="584790" y="2069025"/>
                </a:cubicBezTo>
                <a:cubicBezTo>
                  <a:pt x="491602" y="1975837"/>
                  <a:pt x="605643" y="2094048"/>
                  <a:pt x="531628" y="2005230"/>
                </a:cubicBezTo>
                <a:cubicBezTo>
                  <a:pt x="501048" y="1968534"/>
                  <a:pt x="475115" y="1963283"/>
                  <a:pt x="457200" y="1909537"/>
                </a:cubicBezTo>
                <a:lnTo>
                  <a:pt x="435935" y="1845742"/>
                </a:lnTo>
                <a:cubicBezTo>
                  <a:pt x="432391" y="1835109"/>
                  <a:pt x="427500" y="1824834"/>
                  <a:pt x="425302" y="1813844"/>
                </a:cubicBezTo>
                <a:cubicBezTo>
                  <a:pt x="417523" y="1774949"/>
                  <a:pt x="411394" y="1732865"/>
                  <a:pt x="393404" y="1696886"/>
                </a:cubicBezTo>
                <a:lnTo>
                  <a:pt x="372139" y="1654356"/>
                </a:lnTo>
                <a:cubicBezTo>
                  <a:pt x="355777" y="1572540"/>
                  <a:pt x="365888" y="1618715"/>
                  <a:pt x="340242" y="1516132"/>
                </a:cubicBezTo>
                <a:cubicBezTo>
                  <a:pt x="336698" y="1501955"/>
                  <a:pt x="334230" y="1487465"/>
                  <a:pt x="329609" y="1473602"/>
                </a:cubicBezTo>
                <a:cubicBezTo>
                  <a:pt x="326065" y="1462969"/>
                  <a:pt x="321925" y="1452517"/>
                  <a:pt x="318976" y="1441704"/>
                </a:cubicBezTo>
                <a:cubicBezTo>
                  <a:pt x="288844" y="1331222"/>
                  <a:pt x="313505" y="1388232"/>
                  <a:pt x="276446" y="1314114"/>
                </a:cubicBezTo>
                <a:cubicBezTo>
                  <a:pt x="272902" y="1299937"/>
                  <a:pt x="269829" y="1285634"/>
                  <a:pt x="265814" y="1271583"/>
                </a:cubicBezTo>
                <a:cubicBezTo>
                  <a:pt x="262735" y="1260807"/>
                  <a:pt x="257701" y="1250607"/>
                  <a:pt x="255181" y="1239686"/>
                </a:cubicBezTo>
                <a:cubicBezTo>
                  <a:pt x="247054" y="1204468"/>
                  <a:pt x="233916" y="1133360"/>
                  <a:pt x="233916" y="1133360"/>
                </a:cubicBezTo>
                <a:cubicBezTo>
                  <a:pt x="237460" y="1037667"/>
                  <a:pt x="238576" y="941853"/>
                  <a:pt x="244549" y="846281"/>
                </a:cubicBezTo>
                <a:cubicBezTo>
                  <a:pt x="245676" y="828244"/>
                  <a:pt x="251948" y="810898"/>
                  <a:pt x="255181" y="793118"/>
                </a:cubicBezTo>
                <a:cubicBezTo>
                  <a:pt x="259037" y="771907"/>
                  <a:pt x="262536" y="750631"/>
                  <a:pt x="265814" y="729323"/>
                </a:cubicBezTo>
                <a:cubicBezTo>
                  <a:pt x="272628" y="685031"/>
                  <a:pt x="278233" y="635333"/>
                  <a:pt x="287079" y="591100"/>
                </a:cubicBezTo>
                <a:cubicBezTo>
                  <a:pt x="298163" y="535678"/>
                  <a:pt x="294827" y="563980"/>
                  <a:pt x="308344" y="516672"/>
                </a:cubicBezTo>
                <a:cubicBezTo>
                  <a:pt x="312359" y="502621"/>
                  <a:pt x="314962" y="488193"/>
                  <a:pt x="318976" y="474142"/>
                </a:cubicBezTo>
                <a:cubicBezTo>
                  <a:pt x="322055" y="463365"/>
                  <a:pt x="321684" y="450169"/>
                  <a:pt x="329609" y="442244"/>
                </a:cubicBezTo>
                <a:cubicBezTo>
                  <a:pt x="337534" y="434319"/>
                  <a:pt x="350874" y="435155"/>
                  <a:pt x="361507" y="431611"/>
                </a:cubicBezTo>
                <a:cubicBezTo>
                  <a:pt x="395044" y="532229"/>
                  <a:pt x="356117" y="406114"/>
                  <a:pt x="382772" y="654895"/>
                </a:cubicBezTo>
                <a:cubicBezTo>
                  <a:pt x="393848" y="758266"/>
                  <a:pt x="400549" y="733144"/>
                  <a:pt x="414670" y="803751"/>
                </a:cubicBezTo>
                <a:cubicBezTo>
                  <a:pt x="428892" y="874860"/>
                  <a:pt x="428517" y="902913"/>
                  <a:pt x="435935" y="984504"/>
                </a:cubicBezTo>
                <a:cubicBezTo>
                  <a:pt x="439479" y="1076653"/>
                  <a:pt x="441720" y="1168861"/>
                  <a:pt x="446567" y="1260951"/>
                </a:cubicBezTo>
                <a:cubicBezTo>
                  <a:pt x="448810" y="1303570"/>
                  <a:pt x="454264" y="1345965"/>
                  <a:pt x="457200" y="1388542"/>
                </a:cubicBezTo>
                <a:cubicBezTo>
                  <a:pt x="461353" y="1448754"/>
                  <a:pt x="464288" y="1509044"/>
                  <a:pt x="467832" y="1569295"/>
                </a:cubicBezTo>
                <a:cubicBezTo>
                  <a:pt x="464288" y="1618914"/>
                  <a:pt x="463012" y="1668747"/>
                  <a:pt x="457200" y="1718151"/>
                </a:cubicBezTo>
                <a:cubicBezTo>
                  <a:pt x="455890" y="1729282"/>
                  <a:pt x="456592" y="1745037"/>
                  <a:pt x="446567" y="1750049"/>
                </a:cubicBezTo>
                <a:cubicBezTo>
                  <a:pt x="436543" y="1755061"/>
                  <a:pt x="425302" y="1742960"/>
                  <a:pt x="414670" y="1739416"/>
                </a:cubicBezTo>
                <a:cubicBezTo>
                  <a:pt x="411126" y="1728783"/>
                  <a:pt x="406235" y="1718508"/>
                  <a:pt x="404037" y="1707518"/>
                </a:cubicBezTo>
                <a:cubicBezTo>
                  <a:pt x="399745" y="1686060"/>
                  <a:pt x="397784" y="1628215"/>
                  <a:pt x="382772" y="1601193"/>
                </a:cubicBezTo>
                <a:cubicBezTo>
                  <a:pt x="352714" y="1547088"/>
                  <a:pt x="351241" y="1548396"/>
                  <a:pt x="318976" y="1516132"/>
                </a:cubicBezTo>
                <a:cubicBezTo>
                  <a:pt x="292254" y="1435962"/>
                  <a:pt x="328300" y="1534778"/>
                  <a:pt x="287079" y="1452337"/>
                </a:cubicBezTo>
                <a:cubicBezTo>
                  <a:pt x="279450" y="1437080"/>
                  <a:pt x="269222" y="1391541"/>
                  <a:pt x="265814" y="1377909"/>
                </a:cubicBezTo>
                <a:cubicBezTo>
                  <a:pt x="262270" y="1331835"/>
                  <a:pt x="260580" y="1285580"/>
                  <a:pt x="255181" y="1239686"/>
                </a:cubicBezTo>
                <a:cubicBezTo>
                  <a:pt x="253474" y="1225173"/>
                  <a:pt x="247415" y="1211485"/>
                  <a:pt x="244549" y="1197156"/>
                </a:cubicBezTo>
                <a:cubicBezTo>
                  <a:pt x="240321" y="1176016"/>
                  <a:pt x="237460" y="1154625"/>
                  <a:pt x="233916" y="1133360"/>
                </a:cubicBezTo>
                <a:cubicBezTo>
                  <a:pt x="237460" y="1005769"/>
                  <a:pt x="235455" y="877904"/>
                  <a:pt x="244549" y="750588"/>
                </a:cubicBezTo>
                <a:cubicBezTo>
                  <a:pt x="246146" y="728230"/>
                  <a:pt x="258726" y="708058"/>
                  <a:pt x="265814" y="686793"/>
                </a:cubicBezTo>
                <a:lnTo>
                  <a:pt x="276446" y="654895"/>
                </a:lnTo>
                <a:lnTo>
                  <a:pt x="318976" y="527304"/>
                </a:lnTo>
                <a:cubicBezTo>
                  <a:pt x="322520" y="516672"/>
                  <a:pt x="320284" y="501624"/>
                  <a:pt x="329609" y="495407"/>
                </a:cubicBezTo>
                <a:cubicBezTo>
                  <a:pt x="340242" y="488319"/>
                  <a:pt x="349761" y="479176"/>
                  <a:pt x="361507" y="474142"/>
                </a:cubicBezTo>
                <a:cubicBezTo>
                  <a:pt x="409198" y="453703"/>
                  <a:pt x="394555" y="473566"/>
                  <a:pt x="435935" y="452876"/>
                </a:cubicBezTo>
                <a:cubicBezTo>
                  <a:pt x="447364" y="447161"/>
                  <a:pt x="457200" y="438699"/>
                  <a:pt x="467832" y="431611"/>
                </a:cubicBezTo>
                <a:cubicBezTo>
                  <a:pt x="482009" y="410346"/>
                  <a:pt x="504165" y="392611"/>
                  <a:pt x="510363" y="367816"/>
                </a:cubicBezTo>
                <a:cubicBezTo>
                  <a:pt x="523713" y="314413"/>
                  <a:pt x="516374" y="339149"/>
                  <a:pt x="531628" y="293388"/>
                </a:cubicBezTo>
                <a:cubicBezTo>
                  <a:pt x="528084" y="247314"/>
                  <a:pt x="529511" y="200584"/>
                  <a:pt x="520995" y="155165"/>
                </a:cubicBezTo>
                <a:cubicBezTo>
                  <a:pt x="517897" y="138643"/>
                  <a:pt x="477574" y="99487"/>
                  <a:pt x="467832" y="91369"/>
                </a:cubicBezTo>
                <a:cubicBezTo>
                  <a:pt x="435554" y="64470"/>
                  <a:pt x="424649" y="67451"/>
                  <a:pt x="382772" y="48839"/>
                </a:cubicBezTo>
                <a:cubicBezTo>
                  <a:pt x="368288" y="42402"/>
                  <a:pt x="355279" y="32586"/>
                  <a:pt x="340242" y="27574"/>
                </a:cubicBezTo>
                <a:cubicBezTo>
                  <a:pt x="323097" y="21859"/>
                  <a:pt x="304611" y="21325"/>
                  <a:pt x="287079" y="16942"/>
                </a:cubicBezTo>
                <a:cubicBezTo>
                  <a:pt x="276206" y="14224"/>
                  <a:pt x="265814" y="9853"/>
                  <a:pt x="255181" y="6309"/>
                </a:cubicBezTo>
                <a:cubicBezTo>
                  <a:pt x="202018" y="9853"/>
                  <a:pt x="137589" y="-15976"/>
                  <a:pt x="95693" y="16942"/>
                </a:cubicBezTo>
                <a:cubicBezTo>
                  <a:pt x="67686" y="38948"/>
                  <a:pt x="99761" y="88259"/>
                  <a:pt x="106325" y="123267"/>
                </a:cubicBezTo>
                <a:cubicBezTo>
                  <a:pt x="110456" y="145299"/>
                  <a:pt x="122153" y="165317"/>
                  <a:pt x="127590" y="187063"/>
                </a:cubicBezTo>
                <a:cubicBezTo>
                  <a:pt x="133534" y="210836"/>
                  <a:pt x="149135" y="277858"/>
                  <a:pt x="159488" y="293388"/>
                </a:cubicBezTo>
                <a:cubicBezTo>
                  <a:pt x="166576" y="304021"/>
                  <a:pt x="175038" y="313856"/>
                  <a:pt x="180753" y="325286"/>
                </a:cubicBezTo>
                <a:cubicBezTo>
                  <a:pt x="185765" y="335310"/>
                  <a:pt x="185620" y="347573"/>
                  <a:pt x="191386" y="357183"/>
                </a:cubicBezTo>
                <a:cubicBezTo>
                  <a:pt x="196544" y="365779"/>
                  <a:pt x="206389" y="370621"/>
                  <a:pt x="212651" y="378449"/>
                </a:cubicBezTo>
                <a:cubicBezTo>
                  <a:pt x="220634" y="388427"/>
                  <a:pt x="223080" y="403573"/>
                  <a:pt x="233916" y="410346"/>
                </a:cubicBezTo>
                <a:cubicBezTo>
                  <a:pt x="269734" y="432732"/>
                  <a:pt x="280251" y="431611"/>
                  <a:pt x="308344" y="431611"/>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3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977" y="191708"/>
            <a:ext cx="6681972" cy="4586151"/>
          </a:xfrm>
          <a:prstGeom prst="rect">
            <a:avLst/>
          </a:prstGeom>
        </p:spPr>
      </p:pic>
    </p:spTree>
    <p:extLst>
      <p:ext uri="{BB962C8B-B14F-4D97-AF65-F5344CB8AC3E}">
        <p14:creationId xmlns:p14="http://schemas.microsoft.com/office/powerpoint/2010/main" val="1665226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0"/>
            <a:ext cx="9006128" cy="5143500"/>
          </a:xfrm>
          <a:prstGeom prst="rect">
            <a:avLst/>
          </a:prstGeom>
        </p:spPr>
      </p:pic>
    </p:spTree>
    <p:extLst>
      <p:ext uri="{BB962C8B-B14F-4D97-AF65-F5344CB8AC3E}">
        <p14:creationId xmlns:p14="http://schemas.microsoft.com/office/powerpoint/2010/main" val="1374014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Rectangle 1"/>
          <p:cNvSpPr/>
          <p:nvPr/>
        </p:nvSpPr>
        <p:spPr>
          <a:xfrm>
            <a:off x="213422" y="2024457"/>
            <a:ext cx="1734770" cy="307777"/>
          </a:xfrm>
          <a:prstGeom prst="rect">
            <a:avLst/>
          </a:prstGeom>
        </p:spPr>
        <p:txBody>
          <a:bodyPr wrap="none">
            <a:spAutoFit/>
          </a:bodyPr>
          <a:lstStyle/>
          <a:p>
            <a:pPr lvl="0"/>
            <a:r>
              <a:rPr lang="en-US" b="1" dirty="0" smtClean="0">
                <a:solidFill>
                  <a:srgbClr val="FFFFFF"/>
                </a:solidFill>
              </a:rPr>
              <a:t>Human Language</a:t>
            </a:r>
            <a:endParaRPr lang="en-US" b="1" dirty="0">
              <a:solidFill>
                <a:srgbClr val="FFFFFF"/>
              </a:solidFill>
            </a:endParaRPr>
          </a:p>
        </p:txBody>
      </p:sp>
      <p:sp>
        <p:nvSpPr>
          <p:cNvPr id="5" name="Rectangle 4"/>
          <p:cNvSpPr/>
          <p:nvPr/>
        </p:nvSpPr>
        <p:spPr>
          <a:xfrm>
            <a:off x="7298623" y="1916735"/>
            <a:ext cx="1845377" cy="523220"/>
          </a:xfrm>
          <a:prstGeom prst="rect">
            <a:avLst/>
          </a:prstGeom>
        </p:spPr>
        <p:txBody>
          <a:bodyPr wrap="none">
            <a:spAutoFit/>
          </a:bodyPr>
          <a:lstStyle/>
          <a:p>
            <a:pPr lvl="0"/>
            <a:r>
              <a:rPr lang="en-US" b="1" dirty="0" smtClean="0">
                <a:solidFill>
                  <a:srgbClr val="FFFFFF"/>
                </a:solidFill>
              </a:rPr>
              <a:t>Machine Code</a:t>
            </a:r>
          </a:p>
          <a:p>
            <a:pPr lvl="0"/>
            <a:r>
              <a:rPr lang="en-US" b="1" dirty="0" smtClean="0">
                <a:solidFill>
                  <a:srgbClr val="FFFFFF"/>
                </a:solidFill>
              </a:rPr>
              <a:t>[Essentially Binary]</a:t>
            </a:r>
            <a:endParaRPr lang="en-US" b="1" dirty="0">
              <a:solidFill>
                <a:srgbClr val="FFFFFF"/>
              </a:solidFill>
            </a:endParaRPr>
          </a:p>
        </p:txBody>
      </p:sp>
      <p:sp>
        <p:nvSpPr>
          <p:cNvPr id="3" name="TextBox 2"/>
          <p:cNvSpPr txBox="1"/>
          <p:nvPr/>
        </p:nvSpPr>
        <p:spPr>
          <a:xfrm>
            <a:off x="1084520" y="2547676"/>
            <a:ext cx="1297172" cy="759049"/>
          </a:xfrm>
          <a:prstGeom prst="rect">
            <a:avLst/>
          </a:prstGeom>
          <a:noFill/>
        </p:spPr>
        <p:txBody>
          <a:bodyPr wrap="square" rtlCol="0">
            <a:spAutoFit/>
          </a:bodyPr>
          <a:lstStyle/>
          <a:p>
            <a:r>
              <a:rPr lang="en-US" smtClean="0">
                <a:solidFill>
                  <a:schemeClr val="bg1"/>
                </a:solidFill>
              </a:rPr>
              <a:t>MATLAB</a:t>
            </a:r>
            <a:endParaRPr lang="en-US" dirty="0" smtClean="0">
              <a:solidFill>
                <a:schemeClr val="bg1"/>
              </a:solidFill>
            </a:endParaRPr>
          </a:p>
          <a:p>
            <a:r>
              <a:rPr lang="en-US" dirty="0" smtClean="0">
                <a:solidFill>
                  <a:schemeClr val="bg1"/>
                </a:solidFill>
              </a:rPr>
              <a:t>R</a:t>
            </a:r>
          </a:p>
          <a:p>
            <a:r>
              <a:rPr lang="en-US" dirty="0" err="1" smtClean="0">
                <a:solidFill>
                  <a:schemeClr val="bg1"/>
                </a:solidFill>
              </a:rPr>
              <a:t>Javascript</a:t>
            </a:r>
            <a:endParaRPr lang="en-US" dirty="0">
              <a:solidFill>
                <a:schemeClr val="bg1"/>
              </a:solidFill>
            </a:endParaRPr>
          </a:p>
        </p:txBody>
      </p:sp>
      <p:sp>
        <p:nvSpPr>
          <p:cNvPr id="6" name="TextBox 5"/>
          <p:cNvSpPr txBox="1"/>
          <p:nvPr/>
        </p:nvSpPr>
        <p:spPr>
          <a:xfrm>
            <a:off x="2310809" y="2540586"/>
            <a:ext cx="1297172" cy="523220"/>
          </a:xfrm>
          <a:prstGeom prst="rect">
            <a:avLst/>
          </a:prstGeom>
          <a:noFill/>
        </p:spPr>
        <p:txBody>
          <a:bodyPr wrap="square" rtlCol="0">
            <a:spAutoFit/>
          </a:bodyPr>
          <a:lstStyle/>
          <a:p>
            <a:r>
              <a:rPr lang="en-US" dirty="0" smtClean="0">
                <a:solidFill>
                  <a:schemeClr val="bg1"/>
                </a:solidFill>
              </a:rPr>
              <a:t>Python</a:t>
            </a:r>
          </a:p>
          <a:p>
            <a:r>
              <a:rPr lang="en-US" dirty="0" smtClean="0">
                <a:solidFill>
                  <a:schemeClr val="bg1"/>
                </a:solidFill>
              </a:rPr>
              <a:t>Ruby</a:t>
            </a:r>
            <a:endParaRPr lang="en-US" dirty="0">
              <a:solidFill>
                <a:schemeClr val="bg1"/>
              </a:solidFill>
            </a:endParaRPr>
          </a:p>
        </p:txBody>
      </p:sp>
      <p:sp>
        <p:nvSpPr>
          <p:cNvPr id="7" name="TextBox 6"/>
          <p:cNvSpPr txBox="1"/>
          <p:nvPr/>
        </p:nvSpPr>
        <p:spPr>
          <a:xfrm>
            <a:off x="3405793" y="2540586"/>
            <a:ext cx="1297172" cy="523220"/>
          </a:xfrm>
          <a:prstGeom prst="rect">
            <a:avLst/>
          </a:prstGeom>
          <a:noFill/>
        </p:spPr>
        <p:txBody>
          <a:bodyPr wrap="square" rtlCol="0">
            <a:spAutoFit/>
          </a:bodyPr>
          <a:lstStyle/>
          <a:p>
            <a:r>
              <a:rPr lang="en-US" dirty="0" smtClean="0">
                <a:solidFill>
                  <a:schemeClr val="bg1"/>
                </a:solidFill>
              </a:rPr>
              <a:t>Java</a:t>
            </a:r>
          </a:p>
          <a:p>
            <a:r>
              <a:rPr lang="en-US" dirty="0" smtClean="0">
                <a:solidFill>
                  <a:schemeClr val="bg1"/>
                </a:solidFill>
              </a:rPr>
              <a:t>C#</a:t>
            </a:r>
            <a:endParaRPr lang="en-US" dirty="0">
              <a:solidFill>
                <a:schemeClr val="bg1"/>
              </a:solidFill>
            </a:endParaRPr>
          </a:p>
        </p:txBody>
      </p:sp>
      <p:sp>
        <p:nvSpPr>
          <p:cNvPr id="8" name="TextBox 7"/>
          <p:cNvSpPr txBox="1"/>
          <p:nvPr/>
        </p:nvSpPr>
        <p:spPr>
          <a:xfrm>
            <a:off x="4416995" y="2547676"/>
            <a:ext cx="1297172" cy="307777"/>
          </a:xfrm>
          <a:prstGeom prst="rect">
            <a:avLst/>
          </a:prstGeom>
          <a:noFill/>
        </p:spPr>
        <p:txBody>
          <a:bodyPr wrap="square" rtlCol="0">
            <a:spAutoFit/>
          </a:bodyPr>
          <a:lstStyle/>
          <a:p>
            <a:r>
              <a:rPr lang="en-US" dirty="0" smtClean="0">
                <a:solidFill>
                  <a:schemeClr val="bg1"/>
                </a:solidFill>
              </a:rPr>
              <a:t>C++</a:t>
            </a:r>
            <a:endParaRPr lang="en-US" dirty="0">
              <a:solidFill>
                <a:schemeClr val="bg1"/>
              </a:solidFill>
            </a:endParaRPr>
          </a:p>
        </p:txBody>
      </p:sp>
      <p:sp>
        <p:nvSpPr>
          <p:cNvPr id="9" name="TextBox 8"/>
          <p:cNvSpPr txBox="1"/>
          <p:nvPr/>
        </p:nvSpPr>
        <p:spPr>
          <a:xfrm>
            <a:off x="5511979" y="2540586"/>
            <a:ext cx="1297172" cy="307777"/>
          </a:xfrm>
          <a:prstGeom prst="rect">
            <a:avLst/>
          </a:prstGeom>
          <a:noFill/>
        </p:spPr>
        <p:txBody>
          <a:bodyPr wrap="square" rtlCol="0">
            <a:spAutoFit/>
          </a:bodyPr>
          <a:lstStyle/>
          <a:p>
            <a:r>
              <a:rPr lang="en-US" dirty="0" smtClean="0">
                <a:solidFill>
                  <a:schemeClr val="bg1"/>
                </a:solidFill>
              </a:rPr>
              <a:t>C</a:t>
            </a:r>
            <a:endParaRPr lang="en-US" dirty="0">
              <a:solidFill>
                <a:schemeClr val="bg1"/>
              </a:solidFill>
            </a:endParaRPr>
          </a:p>
        </p:txBody>
      </p:sp>
      <p:sp>
        <p:nvSpPr>
          <p:cNvPr id="10" name="TextBox 9"/>
          <p:cNvSpPr txBox="1"/>
          <p:nvPr/>
        </p:nvSpPr>
        <p:spPr>
          <a:xfrm>
            <a:off x="6523182" y="2516673"/>
            <a:ext cx="1297172" cy="523220"/>
          </a:xfrm>
          <a:prstGeom prst="rect">
            <a:avLst/>
          </a:prstGeom>
          <a:noFill/>
        </p:spPr>
        <p:txBody>
          <a:bodyPr wrap="square" rtlCol="0">
            <a:spAutoFit/>
          </a:bodyPr>
          <a:lstStyle/>
          <a:p>
            <a:r>
              <a:rPr lang="en-US" dirty="0" smtClean="0">
                <a:solidFill>
                  <a:schemeClr val="bg1"/>
                </a:solidFill>
              </a:rPr>
              <a:t>Assembly Language</a:t>
            </a:r>
            <a:endParaRPr lang="en-US" dirty="0">
              <a:solidFill>
                <a:schemeClr val="bg1"/>
              </a:solidFill>
            </a:endParaRPr>
          </a:p>
        </p:txBody>
      </p:sp>
    </p:spTree>
    <p:extLst>
      <p:ext uri="{BB962C8B-B14F-4D97-AF65-F5344CB8AC3E}">
        <p14:creationId xmlns:p14="http://schemas.microsoft.com/office/powerpoint/2010/main" val="554686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Rectangle 1"/>
          <p:cNvSpPr/>
          <p:nvPr/>
        </p:nvSpPr>
        <p:spPr>
          <a:xfrm>
            <a:off x="213422" y="2024457"/>
            <a:ext cx="1734770" cy="307777"/>
          </a:xfrm>
          <a:prstGeom prst="rect">
            <a:avLst/>
          </a:prstGeom>
        </p:spPr>
        <p:txBody>
          <a:bodyPr wrap="none">
            <a:spAutoFit/>
          </a:bodyPr>
          <a:lstStyle/>
          <a:p>
            <a:pPr lvl="0"/>
            <a:r>
              <a:rPr lang="en-US" b="1" dirty="0" smtClean="0">
                <a:solidFill>
                  <a:srgbClr val="FFFFFF"/>
                </a:solidFill>
              </a:rPr>
              <a:t>Human Language</a:t>
            </a:r>
            <a:endParaRPr lang="en-US" b="1" dirty="0">
              <a:solidFill>
                <a:srgbClr val="FFFFFF"/>
              </a:solidFill>
            </a:endParaRPr>
          </a:p>
        </p:txBody>
      </p:sp>
      <p:sp>
        <p:nvSpPr>
          <p:cNvPr id="5" name="Rectangle 4"/>
          <p:cNvSpPr/>
          <p:nvPr/>
        </p:nvSpPr>
        <p:spPr>
          <a:xfrm>
            <a:off x="7298623" y="1916735"/>
            <a:ext cx="1845377" cy="523220"/>
          </a:xfrm>
          <a:prstGeom prst="rect">
            <a:avLst/>
          </a:prstGeom>
        </p:spPr>
        <p:txBody>
          <a:bodyPr wrap="none">
            <a:spAutoFit/>
          </a:bodyPr>
          <a:lstStyle/>
          <a:p>
            <a:pPr lvl="0"/>
            <a:r>
              <a:rPr lang="en-US" b="1" dirty="0" smtClean="0">
                <a:solidFill>
                  <a:srgbClr val="FFFFFF"/>
                </a:solidFill>
              </a:rPr>
              <a:t>Machine Code</a:t>
            </a:r>
          </a:p>
          <a:p>
            <a:pPr lvl="0"/>
            <a:r>
              <a:rPr lang="en-US" b="1" dirty="0" smtClean="0">
                <a:solidFill>
                  <a:srgbClr val="FFFFFF"/>
                </a:solidFill>
              </a:rPr>
              <a:t>[Essentially Binary]</a:t>
            </a:r>
            <a:endParaRPr lang="en-US" b="1" dirty="0">
              <a:solidFill>
                <a:srgbClr val="FFFFFF"/>
              </a:solidFill>
            </a:endParaRPr>
          </a:p>
        </p:txBody>
      </p:sp>
      <p:sp>
        <p:nvSpPr>
          <p:cNvPr id="3" name="TextBox 2"/>
          <p:cNvSpPr txBox="1"/>
          <p:nvPr/>
        </p:nvSpPr>
        <p:spPr>
          <a:xfrm>
            <a:off x="1084520" y="2547676"/>
            <a:ext cx="1297172" cy="759049"/>
          </a:xfrm>
          <a:prstGeom prst="rect">
            <a:avLst/>
          </a:prstGeom>
          <a:noFill/>
        </p:spPr>
        <p:txBody>
          <a:bodyPr wrap="square" rtlCol="0">
            <a:spAutoFit/>
          </a:bodyPr>
          <a:lstStyle/>
          <a:p>
            <a:r>
              <a:rPr lang="en-US" smtClean="0">
                <a:solidFill>
                  <a:schemeClr val="bg1"/>
                </a:solidFill>
              </a:rPr>
              <a:t>MATLAB</a:t>
            </a:r>
            <a:endParaRPr lang="en-US" dirty="0" smtClean="0">
              <a:solidFill>
                <a:schemeClr val="bg1"/>
              </a:solidFill>
            </a:endParaRPr>
          </a:p>
          <a:p>
            <a:r>
              <a:rPr lang="en-US" dirty="0" smtClean="0">
                <a:solidFill>
                  <a:schemeClr val="bg1"/>
                </a:solidFill>
              </a:rPr>
              <a:t>R</a:t>
            </a:r>
          </a:p>
          <a:p>
            <a:r>
              <a:rPr lang="en-US" dirty="0" err="1" smtClean="0">
                <a:solidFill>
                  <a:schemeClr val="bg1"/>
                </a:solidFill>
              </a:rPr>
              <a:t>Javascript</a:t>
            </a:r>
            <a:endParaRPr lang="en-US" dirty="0">
              <a:solidFill>
                <a:schemeClr val="bg1"/>
              </a:solidFill>
            </a:endParaRPr>
          </a:p>
        </p:txBody>
      </p:sp>
      <p:sp>
        <p:nvSpPr>
          <p:cNvPr id="6" name="TextBox 5"/>
          <p:cNvSpPr txBox="1"/>
          <p:nvPr/>
        </p:nvSpPr>
        <p:spPr>
          <a:xfrm>
            <a:off x="2310809" y="2540586"/>
            <a:ext cx="1297172" cy="523220"/>
          </a:xfrm>
          <a:prstGeom prst="rect">
            <a:avLst/>
          </a:prstGeom>
          <a:noFill/>
        </p:spPr>
        <p:txBody>
          <a:bodyPr wrap="square" rtlCol="0">
            <a:spAutoFit/>
          </a:bodyPr>
          <a:lstStyle/>
          <a:p>
            <a:r>
              <a:rPr lang="en-US" dirty="0" smtClean="0">
                <a:solidFill>
                  <a:schemeClr val="bg1"/>
                </a:solidFill>
              </a:rPr>
              <a:t>Python</a:t>
            </a:r>
          </a:p>
          <a:p>
            <a:r>
              <a:rPr lang="en-US" dirty="0" smtClean="0">
                <a:solidFill>
                  <a:schemeClr val="bg1"/>
                </a:solidFill>
              </a:rPr>
              <a:t>Ruby</a:t>
            </a:r>
            <a:endParaRPr lang="en-US" dirty="0">
              <a:solidFill>
                <a:schemeClr val="bg1"/>
              </a:solidFill>
            </a:endParaRPr>
          </a:p>
        </p:txBody>
      </p:sp>
      <p:sp>
        <p:nvSpPr>
          <p:cNvPr id="7" name="TextBox 6"/>
          <p:cNvSpPr txBox="1"/>
          <p:nvPr/>
        </p:nvSpPr>
        <p:spPr>
          <a:xfrm>
            <a:off x="3405793" y="2540586"/>
            <a:ext cx="1297172" cy="523220"/>
          </a:xfrm>
          <a:prstGeom prst="rect">
            <a:avLst/>
          </a:prstGeom>
          <a:noFill/>
        </p:spPr>
        <p:txBody>
          <a:bodyPr wrap="square" rtlCol="0">
            <a:spAutoFit/>
          </a:bodyPr>
          <a:lstStyle/>
          <a:p>
            <a:r>
              <a:rPr lang="en-US" dirty="0" smtClean="0">
                <a:solidFill>
                  <a:schemeClr val="bg1"/>
                </a:solidFill>
              </a:rPr>
              <a:t>Java</a:t>
            </a:r>
          </a:p>
          <a:p>
            <a:r>
              <a:rPr lang="en-US" dirty="0" smtClean="0">
                <a:solidFill>
                  <a:schemeClr val="bg1"/>
                </a:solidFill>
              </a:rPr>
              <a:t>C#</a:t>
            </a:r>
            <a:endParaRPr lang="en-US" dirty="0">
              <a:solidFill>
                <a:schemeClr val="bg1"/>
              </a:solidFill>
            </a:endParaRPr>
          </a:p>
        </p:txBody>
      </p:sp>
      <p:sp>
        <p:nvSpPr>
          <p:cNvPr id="8" name="TextBox 7"/>
          <p:cNvSpPr txBox="1"/>
          <p:nvPr/>
        </p:nvSpPr>
        <p:spPr>
          <a:xfrm>
            <a:off x="4416995" y="2547676"/>
            <a:ext cx="1297172" cy="307777"/>
          </a:xfrm>
          <a:prstGeom prst="rect">
            <a:avLst/>
          </a:prstGeom>
          <a:noFill/>
        </p:spPr>
        <p:txBody>
          <a:bodyPr wrap="square" rtlCol="0">
            <a:spAutoFit/>
          </a:bodyPr>
          <a:lstStyle/>
          <a:p>
            <a:r>
              <a:rPr lang="en-US" dirty="0" smtClean="0">
                <a:solidFill>
                  <a:schemeClr val="bg1"/>
                </a:solidFill>
              </a:rPr>
              <a:t>C++</a:t>
            </a:r>
            <a:endParaRPr lang="en-US" dirty="0">
              <a:solidFill>
                <a:schemeClr val="bg1"/>
              </a:solidFill>
            </a:endParaRPr>
          </a:p>
        </p:txBody>
      </p:sp>
      <p:sp>
        <p:nvSpPr>
          <p:cNvPr id="9" name="TextBox 8"/>
          <p:cNvSpPr txBox="1"/>
          <p:nvPr/>
        </p:nvSpPr>
        <p:spPr>
          <a:xfrm>
            <a:off x="5511979" y="2540586"/>
            <a:ext cx="1297172" cy="307777"/>
          </a:xfrm>
          <a:prstGeom prst="rect">
            <a:avLst/>
          </a:prstGeom>
          <a:noFill/>
        </p:spPr>
        <p:txBody>
          <a:bodyPr wrap="square" rtlCol="0">
            <a:spAutoFit/>
          </a:bodyPr>
          <a:lstStyle/>
          <a:p>
            <a:r>
              <a:rPr lang="en-US" dirty="0" smtClean="0">
                <a:solidFill>
                  <a:schemeClr val="bg1"/>
                </a:solidFill>
              </a:rPr>
              <a:t>C</a:t>
            </a:r>
            <a:endParaRPr lang="en-US" dirty="0">
              <a:solidFill>
                <a:schemeClr val="bg1"/>
              </a:solidFill>
            </a:endParaRPr>
          </a:p>
        </p:txBody>
      </p:sp>
      <p:sp>
        <p:nvSpPr>
          <p:cNvPr id="10" name="TextBox 9"/>
          <p:cNvSpPr txBox="1"/>
          <p:nvPr/>
        </p:nvSpPr>
        <p:spPr>
          <a:xfrm>
            <a:off x="6523182" y="2516673"/>
            <a:ext cx="1297172" cy="523220"/>
          </a:xfrm>
          <a:prstGeom prst="rect">
            <a:avLst/>
          </a:prstGeom>
          <a:noFill/>
        </p:spPr>
        <p:txBody>
          <a:bodyPr wrap="square" rtlCol="0">
            <a:spAutoFit/>
          </a:bodyPr>
          <a:lstStyle/>
          <a:p>
            <a:r>
              <a:rPr lang="en-US" dirty="0" smtClean="0">
                <a:solidFill>
                  <a:schemeClr val="bg1"/>
                </a:solidFill>
              </a:rPr>
              <a:t>Assembly Language</a:t>
            </a:r>
            <a:endParaRPr lang="en-US" dirty="0">
              <a:solidFill>
                <a:schemeClr val="bg1"/>
              </a:solidFill>
            </a:endParaRPr>
          </a:p>
        </p:txBody>
      </p:sp>
      <p:sp>
        <p:nvSpPr>
          <p:cNvPr id="11" name="Freeform 10"/>
          <p:cNvSpPr/>
          <p:nvPr/>
        </p:nvSpPr>
        <p:spPr>
          <a:xfrm rot="16200000">
            <a:off x="2577809" y="2249672"/>
            <a:ext cx="285523" cy="819522"/>
          </a:xfrm>
          <a:custGeom>
            <a:avLst/>
            <a:gdLst>
              <a:gd name="connsiteX0" fmla="*/ 18075 w 1163294"/>
              <a:gd name="connsiteY0" fmla="*/ 275208 h 3994951"/>
              <a:gd name="connsiteX1" fmla="*/ 18075 w 1163294"/>
              <a:gd name="connsiteY1" fmla="*/ 3373515 h 3994951"/>
              <a:gd name="connsiteX2" fmla="*/ 44708 w 1163294"/>
              <a:gd name="connsiteY2" fmla="*/ 3444536 h 3994951"/>
              <a:gd name="connsiteX3" fmla="*/ 80219 w 1163294"/>
              <a:gd name="connsiteY3" fmla="*/ 3551068 h 3994951"/>
              <a:gd name="connsiteX4" fmla="*/ 97974 w 1163294"/>
              <a:gd name="connsiteY4" fmla="*/ 3604334 h 3994951"/>
              <a:gd name="connsiteX5" fmla="*/ 133485 w 1163294"/>
              <a:gd name="connsiteY5" fmla="*/ 3693111 h 3994951"/>
              <a:gd name="connsiteX6" fmla="*/ 151240 w 1163294"/>
              <a:gd name="connsiteY6" fmla="*/ 3737499 h 3994951"/>
              <a:gd name="connsiteX7" fmla="*/ 160118 w 1163294"/>
              <a:gd name="connsiteY7" fmla="*/ 3764132 h 3994951"/>
              <a:gd name="connsiteX8" fmla="*/ 177873 w 1163294"/>
              <a:gd name="connsiteY8" fmla="*/ 3808520 h 3994951"/>
              <a:gd name="connsiteX9" fmla="*/ 204506 w 1163294"/>
              <a:gd name="connsiteY9" fmla="*/ 3888419 h 3994951"/>
              <a:gd name="connsiteX10" fmla="*/ 213384 w 1163294"/>
              <a:gd name="connsiteY10" fmla="*/ 3915052 h 3994951"/>
              <a:gd name="connsiteX11" fmla="*/ 222261 w 1163294"/>
              <a:gd name="connsiteY11" fmla="*/ 3950563 h 3994951"/>
              <a:gd name="connsiteX12" fmla="*/ 240017 w 1163294"/>
              <a:gd name="connsiteY12" fmla="*/ 3977196 h 3994951"/>
              <a:gd name="connsiteX13" fmla="*/ 266650 w 1163294"/>
              <a:gd name="connsiteY13" fmla="*/ 3994951 h 3994951"/>
              <a:gd name="connsiteX14" fmla="*/ 675023 w 1163294"/>
              <a:gd name="connsiteY14" fmla="*/ 3773010 h 3994951"/>
              <a:gd name="connsiteX15" fmla="*/ 754922 w 1163294"/>
              <a:gd name="connsiteY15" fmla="*/ 3675355 h 3994951"/>
              <a:gd name="connsiteX16" fmla="*/ 905842 w 1163294"/>
              <a:gd name="connsiteY16" fmla="*/ 3311371 h 3994951"/>
              <a:gd name="connsiteX17" fmla="*/ 941353 w 1163294"/>
              <a:gd name="connsiteY17" fmla="*/ 3195961 h 3994951"/>
              <a:gd name="connsiteX18" fmla="*/ 976863 w 1163294"/>
              <a:gd name="connsiteY18" fmla="*/ 3107184 h 3994951"/>
              <a:gd name="connsiteX19" fmla="*/ 1021252 w 1163294"/>
              <a:gd name="connsiteY19" fmla="*/ 2929631 h 3994951"/>
              <a:gd name="connsiteX20" fmla="*/ 1047885 w 1163294"/>
              <a:gd name="connsiteY20" fmla="*/ 2849732 h 3994951"/>
              <a:gd name="connsiteX21" fmla="*/ 1083395 w 1163294"/>
              <a:gd name="connsiteY21" fmla="*/ 2707689 h 3994951"/>
              <a:gd name="connsiteX22" fmla="*/ 1118906 w 1163294"/>
              <a:gd name="connsiteY22" fmla="*/ 2530136 h 3994951"/>
              <a:gd name="connsiteX23" fmla="*/ 1145539 w 1163294"/>
              <a:gd name="connsiteY23" fmla="*/ 2041864 h 3994951"/>
              <a:gd name="connsiteX24" fmla="*/ 1163294 w 1163294"/>
              <a:gd name="connsiteY24" fmla="*/ 1180730 h 3994951"/>
              <a:gd name="connsiteX25" fmla="*/ 1145539 w 1163294"/>
              <a:gd name="connsiteY25" fmla="*/ 523783 h 3994951"/>
              <a:gd name="connsiteX26" fmla="*/ 1092273 w 1163294"/>
              <a:gd name="connsiteY26" fmla="*/ 443884 h 3994951"/>
              <a:gd name="connsiteX27" fmla="*/ 1065640 w 1163294"/>
              <a:gd name="connsiteY27" fmla="*/ 399495 h 3994951"/>
              <a:gd name="connsiteX28" fmla="*/ 1021252 w 1163294"/>
              <a:gd name="connsiteY28" fmla="*/ 346229 h 3994951"/>
              <a:gd name="connsiteX29" fmla="*/ 914720 w 1163294"/>
              <a:gd name="connsiteY29" fmla="*/ 168676 h 3994951"/>
              <a:gd name="connsiteX30" fmla="*/ 879209 w 1163294"/>
              <a:gd name="connsiteY30" fmla="*/ 106532 h 3994951"/>
              <a:gd name="connsiteX31" fmla="*/ 817065 w 1163294"/>
              <a:gd name="connsiteY31" fmla="*/ 26633 h 3994951"/>
              <a:gd name="connsiteX32" fmla="*/ 781555 w 1163294"/>
              <a:gd name="connsiteY32" fmla="*/ 17755 h 3994951"/>
              <a:gd name="connsiteX33" fmla="*/ 657267 w 1163294"/>
              <a:gd name="connsiteY33" fmla="*/ 0 h 3994951"/>
              <a:gd name="connsiteX34" fmla="*/ 470836 w 1163294"/>
              <a:gd name="connsiteY34" fmla="*/ 8878 h 3994951"/>
              <a:gd name="connsiteX35" fmla="*/ 435326 w 1163294"/>
              <a:gd name="connsiteY35" fmla="*/ 17755 h 3994951"/>
              <a:gd name="connsiteX36" fmla="*/ 355427 w 1163294"/>
              <a:gd name="connsiteY36" fmla="*/ 62144 h 3994951"/>
              <a:gd name="connsiteX37" fmla="*/ 319916 w 1163294"/>
              <a:gd name="connsiteY37" fmla="*/ 71021 h 3994951"/>
              <a:gd name="connsiteX38" fmla="*/ 275527 w 1163294"/>
              <a:gd name="connsiteY38" fmla="*/ 88777 h 3994951"/>
              <a:gd name="connsiteX39" fmla="*/ 204506 w 1163294"/>
              <a:gd name="connsiteY39" fmla="*/ 115410 h 3994951"/>
              <a:gd name="connsiteX40" fmla="*/ 177873 w 1163294"/>
              <a:gd name="connsiteY40" fmla="*/ 133165 h 3994951"/>
              <a:gd name="connsiteX41" fmla="*/ 160118 w 1163294"/>
              <a:gd name="connsiteY41" fmla="*/ 159798 h 3994951"/>
              <a:gd name="connsiteX42" fmla="*/ 133485 w 1163294"/>
              <a:gd name="connsiteY42" fmla="*/ 177553 h 3994951"/>
              <a:gd name="connsiteX43" fmla="*/ 115729 w 1163294"/>
              <a:gd name="connsiteY43" fmla="*/ 195309 h 3994951"/>
              <a:gd name="connsiteX44" fmla="*/ 89096 w 1163294"/>
              <a:gd name="connsiteY44" fmla="*/ 213064 h 3994951"/>
              <a:gd name="connsiteX45" fmla="*/ 62463 w 1163294"/>
              <a:gd name="connsiteY45" fmla="*/ 239697 h 3994951"/>
              <a:gd name="connsiteX46" fmla="*/ 320 w 1163294"/>
              <a:gd name="connsiteY46" fmla="*/ 266330 h 3994951"/>
              <a:gd name="connsiteX47" fmla="*/ 18075 w 1163294"/>
              <a:gd name="connsiteY47" fmla="*/ 275208 h 39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63294" h="3994951">
                <a:moveTo>
                  <a:pt x="18075" y="275208"/>
                </a:moveTo>
                <a:cubicBezTo>
                  <a:pt x="21034" y="793072"/>
                  <a:pt x="6273" y="2340813"/>
                  <a:pt x="18075" y="3373515"/>
                </a:cubicBezTo>
                <a:cubicBezTo>
                  <a:pt x="18364" y="3398797"/>
                  <a:pt x="36713" y="3420550"/>
                  <a:pt x="44708" y="3444536"/>
                </a:cubicBezTo>
                <a:cubicBezTo>
                  <a:pt x="145926" y="3748191"/>
                  <a:pt x="-4038" y="3319365"/>
                  <a:pt x="80219" y="3551068"/>
                </a:cubicBezTo>
                <a:cubicBezTo>
                  <a:pt x="86615" y="3568657"/>
                  <a:pt x="91023" y="3586957"/>
                  <a:pt x="97974" y="3604334"/>
                </a:cubicBezTo>
                <a:lnTo>
                  <a:pt x="133485" y="3693111"/>
                </a:lnTo>
                <a:cubicBezTo>
                  <a:pt x="139403" y="3707907"/>
                  <a:pt x="146201" y="3722381"/>
                  <a:pt x="151240" y="3737499"/>
                </a:cubicBezTo>
                <a:cubicBezTo>
                  <a:pt x="154199" y="3746377"/>
                  <a:pt x="156832" y="3755370"/>
                  <a:pt x="160118" y="3764132"/>
                </a:cubicBezTo>
                <a:cubicBezTo>
                  <a:pt x="165713" y="3779053"/>
                  <a:pt x="172513" y="3793513"/>
                  <a:pt x="177873" y="3808520"/>
                </a:cubicBezTo>
                <a:cubicBezTo>
                  <a:pt x="187315" y="3834958"/>
                  <a:pt x="195628" y="3861786"/>
                  <a:pt x="204506" y="3888419"/>
                </a:cubicBezTo>
                <a:cubicBezTo>
                  <a:pt x="207465" y="3897297"/>
                  <a:pt x="211115" y="3905973"/>
                  <a:pt x="213384" y="3915052"/>
                </a:cubicBezTo>
                <a:cubicBezTo>
                  <a:pt x="216343" y="3926889"/>
                  <a:pt x="217455" y="3939348"/>
                  <a:pt x="222261" y="3950563"/>
                </a:cubicBezTo>
                <a:cubicBezTo>
                  <a:pt x="226464" y="3960370"/>
                  <a:pt x="232472" y="3969651"/>
                  <a:pt x="240017" y="3977196"/>
                </a:cubicBezTo>
                <a:cubicBezTo>
                  <a:pt x="247562" y="3984740"/>
                  <a:pt x="257772" y="3989033"/>
                  <a:pt x="266650" y="3994951"/>
                </a:cubicBezTo>
                <a:cubicBezTo>
                  <a:pt x="277122" y="3989715"/>
                  <a:pt x="583888" y="3870221"/>
                  <a:pt x="675023" y="3773010"/>
                </a:cubicBezTo>
                <a:cubicBezTo>
                  <a:pt x="703789" y="3742327"/>
                  <a:pt x="732742" y="3711090"/>
                  <a:pt x="754922" y="3675355"/>
                </a:cubicBezTo>
                <a:cubicBezTo>
                  <a:pt x="828916" y="3556142"/>
                  <a:pt x="861398" y="3444703"/>
                  <a:pt x="905842" y="3311371"/>
                </a:cubicBezTo>
                <a:cubicBezTo>
                  <a:pt x="918570" y="3273187"/>
                  <a:pt x="926405" y="3233332"/>
                  <a:pt x="941353" y="3195961"/>
                </a:cubicBezTo>
                <a:cubicBezTo>
                  <a:pt x="953190" y="3166369"/>
                  <a:pt x="966784" y="3137420"/>
                  <a:pt x="976863" y="3107184"/>
                </a:cubicBezTo>
                <a:cubicBezTo>
                  <a:pt x="1019620" y="2978912"/>
                  <a:pt x="988943" y="3045941"/>
                  <a:pt x="1021252" y="2929631"/>
                </a:cubicBezTo>
                <a:cubicBezTo>
                  <a:pt x="1028766" y="2902582"/>
                  <a:pt x="1040316" y="2876766"/>
                  <a:pt x="1047885" y="2849732"/>
                </a:cubicBezTo>
                <a:cubicBezTo>
                  <a:pt x="1061044" y="2802735"/>
                  <a:pt x="1075371" y="2755830"/>
                  <a:pt x="1083395" y="2707689"/>
                </a:cubicBezTo>
                <a:cubicBezTo>
                  <a:pt x="1105163" y="2577087"/>
                  <a:pt x="1092420" y="2636083"/>
                  <a:pt x="1118906" y="2530136"/>
                </a:cubicBezTo>
                <a:cubicBezTo>
                  <a:pt x="1147072" y="2276635"/>
                  <a:pt x="1138655" y="2392933"/>
                  <a:pt x="1145539" y="2041864"/>
                </a:cubicBezTo>
                <a:cubicBezTo>
                  <a:pt x="1163491" y="1126321"/>
                  <a:pt x="1144657" y="1777146"/>
                  <a:pt x="1163294" y="1180730"/>
                </a:cubicBezTo>
                <a:cubicBezTo>
                  <a:pt x="1157376" y="961748"/>
                  <a:pt x="1156616" y="742565"/>
                  <a:pt x="1145539" y="523783"/>
                </a:cubicBezTo>
                <a:cubicBezTo>
                  <a:pt x="1143273" y="479034"/>
                  <a:pt x="1116252" y="474714"/>
                  <a:pt x="1092273" y="443884"/>
                </a:cubicBezTo>
                <a:cubicBezTo>
                  <a:pt x="1081679" y="430264"/>
                  <a:pt x="1075789" y="413450"/>
                  <a:pt x="1065640" y="399495"/>
                </a:cubicBezTo>
                <a:cubicBezTo>
                  <a:pt x="1052046" y="380803"/>
                  <a:pt x="1035119" y="364719"/>
                  <a:pt x="1021252" y="346229"/>
                </a:cubicBezTo>
                <a:cubicBezTo>
                  <a:pt x="984062" y="296642"/>
                  <a:pt x="940898" y="214488"/>
                  <a:pt x="914720" y="168676"/>
                </a:cubicBezTo>
                <a:cubicBezTo>
                  <a:pt x="902883" y="147961"/>
                  <a:pt x="892443" y="126383"/>
                  <a:pt x="879209" y="106532"/>
                </a:cubicBezTo>
                <a:cubicBezTo>
                  <a:pt x="869463" y="91914"/>
                  <a:pt x="839531" y="39471"/>
                  <a:pt x="817065" y="26633"/>
                </a:cubicBezTo>
                <a:cubicBezTo>
                  <a:pt x="806472" y="20580"/>
                  <a:pt x="793614" y="19610"/>
                  <a:pt x="781555" y="17755"/>
                </a:cubicBezTo>
                <a:cubicBezTo>
                  <a:pt x="598791" y="-10362"/>
                  <a:pt x="777411" y="24029"/>
                  <a:pt x="657267" y="0"/>
                </a:cubicBezTo>
                <a:cubicBezTo>
                  <a:pt x="595123" y="2959"/>
                  <a:pt x="532852" y="3917"/>
                  <a:pt x="470836" y="8878"/>
                </a:cubicBezTo>
                <a:cubicBezTo>
                  <a:pt x="458674" y="9851"/>
                  <a:pt x="446475" y="12800"/>
                  <a:pt x="435326" y="17755"/>
                </a:cubicBezTo>
                <a:cubicBezTo>
                  <a:pt x="374325" y="44866"/>
                  <a:pt x="410408" y="41526"/>
                  <a:pt x="355427" y="62144"/>
                </a:cubicBezTo>
                <a:cubicBezTo>
                  <a:pt x="344003" y="66428"/>
                  <a:pt x="331491" y="67163"/>
                  <a:pt x="319916" y="71021"/>
                </a:cubicBezTo>
                <a:cubicBezTo>
                  <a:pt x="304798" y="76060"/>
                  <a:pt x="290449" y="83181"/>
                  <a:pt x="275527" y="88777"/>
                </a:cubicBezTo>
                <a:cubicBezTo>
                  <a:pt x="244782" y="100306"/>
                  <a:pt x="238840" y="98243"/>
                  <a:pt x="204506" y="115410"/>
                </a:cubicBezTo>
                <a:cubicBezTo>
                  <a:pt x="194963" y="120182"/>
                  <a:pt x="186751" y="127247"/>
                  <a:pt x="177873" y="133165"/>
                </a:cubicBezTo>
                <a:cubicBezTo>
                  <a:pt x="171955" y="142043"/>
                  <a:pt x="167663" y="152253"/>
                  <a:pt x="160118" y="159798"/>
                </a:cubicBezTo>
                <a:cubicBezTo>
                  <a:pt x="152573" y="167343"/>
                  <a:pt x="141817" y="170888"/>
                  <a:pt x="133485" y="177553"/>
                </a:cubicBezTo>
                <a:cubicBezTo>
                  <a:pt x="126949" y="182782"/>
                  <a:pt x="122265" y="190080"/>
                  <a:pt x="115729" y="195309"/>
                </a:cubicBezTo>
                <a:cubicBezTo>
                  <a:pt x="107397" y="201974"/>
                  <a:pt x="97293" y="206234"/>
                  <a:pt x="89096" y="213064"/>
                </a:cubicBezTo>
                <a:cubicBezTo>
                  <a:pt x="79451" y="221101"/>
                  <a:pt x="72108" y="231660"/>
                  <a:pt x="62463" y="239697"/>
                </a:cubicBezTo>
                <a:cubicBezTo>
                  <a:pt x="38525" y="259645"/>
                  <a:pt x="31490" y="260096"/>
                  <a:pt x="320" y="266330"/>
                </a:cubicBezTo>
                <a:cubicBezTo>
                  <a:pt x="-2582" y="266910"/>
                  <a:pt x="15116" y="-242656"/>
                  <a:pt x="18075" y="275208"/>
                </a:cubicBezTo>
                <a:close/>
              </a:path>
            </a:pathLst>
          </a:custGeom>
          <a:solidFill>
            <a:srgbClr val="FF0000">
              <a:alpha val="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089067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8"/>
          <p:cNvPicPr preferRelativeResize="0"/>
          <p:nvPr/>
        </p:nvPicPr>
        <p:blipFill>
          <a:blip r:embed="rId3">
            <a:alphaModFix/>
          </a:blip>
          <a:stretch>
            <a:fillRect/>
          </a:stretch>
        </p:blipFill>
        <p:spPr>
          <a:xfrm>
            <a:off x="1222550" y="826050"/>
            <a:ext cx="3777775" cy="3958826"/>
          </a:xfrm>
          <a:prstGeom prst="rect">
            <a:avLst/>
          </a:prstGeom>
          <a:noFill/>
          <a:ln>
            <a:noFill/>
          </a:ln>
        </p:spPr>
      </p:pic>
      <p:sp>
        <p:nvSpPr>
          <p:cNvPr id="248" name="Google Shape;248;p28"/>
          <p:cNvSpPr txBox="1"/>
          <p:nvPr/>
        </p:nvSpPr>
        <p:spPr>
          <a:xfrm>
            <a:off x="1222550" y="264325"/>
            <a:ext cx="3722700" cy="46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rPr>
              <a:t>Assembly (invented 1949)</a:t>
            </a:r>
            <a:endParaRPr sz="1800" b="1">
              <a:solidFill>
                <a:srgbClr val="FFFFFF"/>
              </a:solidFill>
            </a:endParaRPr>
          </a:p>
        </p:txBody>
      </p:sp>
      <p:sp>
        <p:nvSpPr>
          <p:cNvPr id="249" name="Google Shape;249;p28"/>
          <p:cNvSpPr txBox="1"/>
          <p:nvPr/>
        </p:nvSpPr>
        <p:spPr>
          <a:xfrm>
            <a:off x="5949325" y="406600"/>
            <a:ext cx="21018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rPr>
              <a:t>B (invented 1969)</a:t>
            </a:r>
            <a:endParaRPr sz="1800" b="1">
              <a:solidFill>
                <a:srgbClr val="FFFFFF"/>
              </a:solidFill>
            </a:endParaRPr>
          </a:p>
        </p:txBody>
      </p:sp>
      <p:pic>
        <p:nvPicPr>
          <p:cNvPr id="250" name="Google Shape;250;p28"/>
          <p:cNvPicPr preferRelativeResize="0"/>
          <p:nvPr/>
        </p:nvPicPr>
        <p:blipFill>
          <a:blip r:embed="rId4">
            <a:alphaModFix/>
          </a:blip>
          <a:stretch>
            <a:fillRect/>
          </a:stretch>
        </p:blipFill>
        <p:spPr>
          <a:xfrm>
            <a:off x="5136250" y="869200"/>
            <a:ext cx="3652850" cy="94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p:nvPr/>
        </p:nvSpPr>
        <p:spPr>
          <a:xfrm>
            <a:off x="1235350" y="242300"/>
            <a:ext cx="17934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rPr>
              <a:t>Java (1991)</a:t>
            </a:r>
            <a:endParaRPr sz="1800" b="1">
              <a:solidFill>
                <a:srgbClr val="FFFFFF"/>
              </a:solidFill>
            </a:endParaRPr>
          </a:p>
        </p:txBody>
      </p:sp>
      <p:pic>
        <p:nvPicPr>
          <p:cNvPr id="256" name="Google Shape;256;p29"/>
          <p:cNvPicPr preferRelativeResize="0"/>
          <p:nvPr/>
        </p:nvPicPr>
        <p:blipFill>
          <a:blip r:embed="rId3">
            <a:alphaModFix/>
          </a:blip>
          <a:stretch>
            <a:fillRect/>
          </a:stretch>
        </p:blipFill>
        <p:spPr>
          <a:xfrm>
            <a:off x="449775" y="704900"/>
            <a:ext cx="3170025" cy="812825"/>
          </a:xfrm>
          <a:prstGeom prst="rect">
            <a:avLst/>
          </a:prstGeom>
          <a:noFill/>
          <a:ln>
            <a:noFill/>
          </a:ln>
        </p:spPr>
      </p:pic>
      <p:sp>
        <p:nvSpPr>
          <p:cNvPr id="257" name="Google Shape;257;p29"/>
          <p:cNvSpPr txBox="1"/>
          <p:nvPr/>
        </p:nvSpPr>
        <p:spPr>
          <a:xfrm>
            <a:off x="5738250" y="242300"/>
            <a:ext cx="17934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rPr>
              <a:t>Python (1990)</a:t>
            </a:r>
            <a:endParaRPr sz="1800" b="1">
              <a:solidFill>
                <a:srgbClr val="FFFFFF"/>
              </a:solidFill>
            </a:endParaRPr>
          </a:p>
        </p:txBody>
      </p:sp>
      <p:pic>
        <p:nvPicPr>
          <p:cNvPr id="258" name="Google Shape;258;p29"/>
          <p:cNvPicPr preferRelativeResize="0"/>
          <p:nvPr/>
        </p:nvPicPr>
        <p:blipFill>
          <a:blip r:embed="rId4">
            <a:alphaModFix/>
          </a:blip>
          <a:stretch>
            <a:fillRect/>
          </a:stretch>
        </p:blipFill>
        <p:spPr>
          <a:xfrm>
            <a:off x="5364675" y="783977"/>
            <a:ext cx="2882750" cy="5490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p:nvPr/>
        </p:nvSpPr>
        <p:spPr>
          <a:xfrm>
            <a:off x="1399950" y="451550"/>
            <a:ext cx="6344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print(“hello world”)</a:t>
            </a:r>
            <a:endParaRPr sz="2000">
              <a:solidFill>
                <a:srgbClr val="FFFFFF"/>
              </a:solidFill>
            </a:endParaRPr>
          </a:p>
        </p:txBody>
      </p:sp>
      <p:cxnSp>
        <p:nvCxnSpPr>
          <p:cNvPr id="278" name="Google Shape;278;p32"/>
          <p:cNvCxnSpPr/>
          <p:nvPr/>
        </p:nvCxnSpPr>
        <p:spPr>
          <a:xfrm rot="10800000">
            <a:off x="1817200" y="947075"/>
            <a:ext cx="473700" cy="859200"/>
          </a:xfrm>
          <a:prstGeom prst="straightConnector1">
            <a:avLst/>
          </a:prstGeom>
          <a:noFill/>
          <a:ln w="38100" cap="flat" cmpd="sng">
            <a:solidFill>
              <a:srgbClr val="FFFFFF"/>
            </a:solidFill>
            <a:prstDash val="solid"/>
            <a:round/>
            <a:headEnd type="none" w="med" len="med"/>
            <a:tailEnd type="triangle" w="med" len="med"/>
          </a:ln>
        </p:spPr>
      </p:cxnSp>
      <p:sp>
        <p:nvSpPr>
          <p:cNvPr id="279" name="Google Shape;279;p32"/>
          <p:cNvSpPr txBox="1"/>
          <p:nvPr/>
        </p:nvSpPr>
        <p:spPr>
          <a:xfrm>
            <a:off x="1916425" y="1806275"/>
            <a:ext cx="3260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Does a whole lot of things</a:t>
            </a:r>
            <a:endParaRPr sz="2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p:nvPr/>
        </p:nvSpPr>
        <p:spPr>
          <a:xfrm>
            <a:off x="1399950" y="451550"/>
            <a:ext cx="6344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print(“hello world”)</a:t>
            </a:r>
            <a:endParaRPr sz="2000">
              <a:solidFill>
                <a:srgbClr val="FFFFFF"/>
              </a:solidFill>
            </a:endParaRPr>
          </a:p>
        </p:txBody>
      </p:sp>
      <p:cxnSp>
        <p:nvCxnSpPr>
          <p:cNvPr id="285" name="Google Shape;285;p33"/>
          <p:cNvCxnSpPr/>
          <p:nvPr/>
        </p:nvCxnSpPr>
        <p:spPr>
          <a:xfrm rot="10800000">
            <a:off x="1817200" y="947075"/>
            <a:ext cx="473700" cy="859200"/>
          </a:xfrm>
          <a:prstGeom prst="straightConnector1">
            <a:avLst/>
          </a:prstGeom>
          <a:noFill/>
          <a:ln w="38100" cap="flat" cmpd="sng">
            <a:solidFill>
              <a:srgbClr val="FFFFFF"/>
            </a:solidFill>
            <a:prstDash val="solid"/>
            <a:round/>
            <a:headEnd type="none" w="med" len="med"/>
            <a:tailEnd type="triangle" w="med" len="med"/>
          </a:ln>
        </p:spPr>
      </p:cxnSp>
      <p:sp>
        <p:nvSpPr>
          <p:cNvPr id="286" name="Google Shape;286;p33"/>
          <p:cNvSpPr txBox="1"/>
          <p:nvPr/>
        </p:nvSpPr>
        <p:spPr>
          <a:xfrm>
            <a:off x="1916425" y="1806275"/>
            <a:ext cx="3260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Does a whole lot of things</a:t>
            </a:r>
            <a:endParaRPr sz="2000">
              <a:solidFill>
                <a:srgbClr val="FFFFFF"/>
              </a:solidFill>
            </a:endParaRPr>
          </a:p>
        </p:txBody>
      </p:sp>
      <p:pic>
        <p:nvPicPr>
          <p:cNvPr id="287" name="Google Shape;287;p33"/>
          <p:cNvPicPr preferRelativeResize="0"/>
          <p:nvPr/>
        </p:nvPicPr>
        <p:blipFill>
          <a:blip r:embed="rId3">
            <a:alphaModFix/>
          </a:blip>
          <a:stretch>
            <a:fillRect/>
          </a:stretch>
        </p:blipFill>
        <p:spPr>
          <a:xfrm>
            <a:off x="5956725" y="609475"/>
            <a:ext cx="2729440" cy="3924549"/>
          </a:xfrm>
          <a:prstGeom prst="rect">
            <a:avLst/>
          </a:prstGeom>
          <a:noFill/>
          <a:ln>
            <a:noFill/>
          </a:ln>
        </p:spPr>
      </p:pic>
      <p:sp>
        <p:nvSpPr>
          <p:cNvPr id="288" name="Google Shape;288;p33"/>
          <p:cNvSpPr txBox="1"/>
          <p:nvPr/>
        </p:nvSpPr>
        <p:spPr>
          <a:xfrm>
            <a:off x="5956725" y="96825"/>
            <a:ext cx="2898600" cy="402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solidFill>
                  <a:srgbClr val="FFFFFF"/>
                </a:solidFill>
              </a:rPr>
              <a:t>120 lines of code (in C)</a:t>
            </a:r>
            <a:endParaRPr sz="1800" b="1">
              <a:solidFill>
                <a:srgbClr val="FFFFFF"/>
              </a:solidFill>
            </a:endParaRPr>
          </a:p>
        </p:txBody>
      </p:sp>
      <p:sp>
        <p:nvSpPr>
          <p:cNvPr id="289" name="Google Shape;289;p33"/>
          <p:cNvSpPr txBox="1"/>
          <p:nvPr/>
        </p:nvSpPr>
        <p:spPr>
          <a:xfrm>
            <a:off x="813225" y="2938925"/>
            <a:ext cx="43083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And that doesn’t really matter to us</a:t>
            </a:r>
            <a:endParaRPr sz="2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p:nvPr/>
        </p:nvSpPr>
        <p:spPr>
          <a:xfrm>
            <a:off x="1399950" y="451550"/>
            <a:ext cx="6344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print(“hello world”)</a:t>
            </a:r>
            <a:endParaRPr sz="2000">
              <a:solidFill>
                <a:srgbClr val="FFFFFF"/>
              </a:solidFill>
            </a:endParaRPr>
          </a:p>
        </p:txBody>
      </p:sp>
      <p:cxnSp>
        <p:nvCxnSpPr>
          <p:cNvPr id="295" name="Google Shape;295;p34"/>
          <p:cNvCxnSpPr/>
          <p:nvPr/>
        </p:nvCxnSpPr>
        <p:spPr>
          <a:xfrm rot="10800000">
            <a:off x="1817200" y="947075"/>
            <a:ext cx="473700" cy="859200"/>
          </a:xfrm>
          <a:prstGeom prst="straightConnector1">
            <a:avLst/>
          </a:prstGeom>
          <a:noFill/>
          <a:ln w="38100" cap="flat" cmpd="sng">
            <a:solidFill>
              <a:srgbClr val="FFFFFF"/>
            </a:solidFill>
            <a:prstDash val="solid"/>
            <a:round/>
            <a:headEnd type="none" w="med" len="med"/>
            <a:tailEnd type="triangle" w="med" len="med"/>
          </a:ln>
        </p:spPr>
      </p:cxnSp>
      <p:sp>
        <p:nvSpPr>
          <p:cNvPr id="296" name="Google Shape;296;p34"/>
          <p:cNvSpPr txBox="1"/>
          <p:nvPr/>
        </p:nvSpPr>
        <p:spPr>
          <a:xfrm>
            <a:off x="1916425" y="1806275"/>
            <a:ext cx="32601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Does a whole lot of things</a:t>
            </a:r>
            <a:endParaRPr sz="2000">
              <a:solidFill>
                <a:srgbClr val="FFFFFF"/>
              </a:solidFill>
            </a:endParaRPr>
          </a:p>
        </p:txBody>
      </p:sp>
      <p:pic>
        <p:nvPicPr>
          <p:cNvPr id="297" name="Google Shape;297;p34"/>
          <p:cNvPicPr preferRelativeResize="0"/>
          <p:nvPr/>
        </p:nvPicPr>
        <p:blipFill>
          <a:blip r:embed="rId3">
            <a:alphaModFix/>
          </a:blip>
          <a:stretch>
            <a:fillRect/>
          </a:stretch>
        </p:blipFill>
        <p:spPr>
          <a:xfrm>
            <a:off x="5956725" y="609475"/>
            <a:ext cx="2729440" cy="3924549"/>
          </a:xfrm>
          <a:prstGeom prst="rect">
            <a:avLst/>
          </a:prstGeom>
          <a:noFill/>
          <a:ln>
            <a:noFill/>
          </a:ln>
        </p:spPr>
      </p:pic>
      <p:sp>
        <p:nvSpPr>
          <p:cNvPr id="298" name="Google Shape;298;p34"/>
          <p:cNvSpPr txBox="1"/>
          <p:nvPr/>
        </p:nvSpPr>
        <p:spPr>
          <a:xfrm>
            <a:off x="5956725" y="96825"/>
            <a:ext cx="2898600" cy="40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FFFF"/>
                </a:solidFill>
              </a:rPr>
              <a:t>120 lines of code (in C)</a:t>
            </a:r>
            <a:endParaRPr sz="1800" b="1">
              <a:solidFill>
                <a:srgbClr val="FFFFFF"/>
              </a:solidFill>
            </a:endParaRPr>
          </a:p>
        </p:txBody>
      </p:sp>
      <p:sp>
        <p:nvSpPr>
          <p:cNvPr id="299" name="Google Shape;299;p34"/>
          <p:cNvSpPr txBox="1"/>
          <p:nvPr/>
        </p:nvSpPr>
        <p:spPr>
          <a:xfrm>
            <a:off x="813225" y="2938925"/>
            <a:ext cx="43083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solidFill>
                  <a:srgbClr val="FFFFFF"/>
                </a:solidFill>
              </a:rPr>
              <a:t>People are building tools like these every day!</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152400" y="152400"/>
            <a:ext cx="5761947" cy="4838701"/>
          </a:xfrm>
          <a:prstGeom prst="rect">
            <a:avLst/>
          </a:prstGeom>
          <a:noFill/>
          <a:ln>
            <a:noFill/>
          </a:ln>
        </p:spPr>
      </p:pic>
      <p:pic>
        <p:nvPicPr>
          <p:cNvPr id="149" name="Google Shape;149;p15"/>
          <p:cNvPicPr preferRelativeResize="0"/>
          <p:nvPr/>
        </p:nvPicPr>
        <p:blipFill>
          <a:blip r:embed="rId4">
            <a:alphaModFix/>
          </a:blip>
          <a:stretch>
            <a:fillRect/>
          </a:stretch>
        </p:blipFill>
        <p:spPr>
          <a:xfrm>
            <a:off x="4340625" y="152400"/>
            <a:ext cx="4653500" cy="925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Learn to Program?</a:t>
            </a:r>
            <a:endParaRPr sz="4800" b="1">
              <a:solidFill>
                <a:srgbClr val="FFFFFF"/>
              </a:solidFill>
            </a:endParaRPr>
          </a:p>
        </p:txBody>
      </p:sp>
      <p:pic>
        <p:nvPicPr>
          <p:cNvPr id="305" name="Google Shape;305;p35"/>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306" name="Google Shape;306;p35"/>
          <p:cNvSpPr txBox="1"/>
          <p:nvPr/>
        </p:nvSpPr>
        <p:spPr>
          <a:xfrm>
            <a:off x="2224800" y="1764025"/>
            <a:ext cx="32601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Skills are in-demand</a:t>
            </a:r>
            <a:endParaRPr sz="2400" b="1">
              <a:solidFill>
                <a:srgbClr val="FFFFFF"/>
              </a:solidFill>
            </a:endParaRPr>
          </a:p>
        </p:txBody>
      </p:sp>
      <p:pic>
        <p:nvPicPr>
          <p:cNvPr id="307" name="Google Shape;307;p35"/>
          <p:cNvPicPr preferRelativeResize="0"/>
          <p:nvPr/>
        </p:nvPicPr>
        <p:blipFill>
          <a:blip r:embed="rId3">
            <a:alphaModFix/>
          </a:blip>
          <a:stretch>
            <a:fillRect/>
          </a:stretch>
        </p:blipFill>
        <p:spPr>
          <a:xfrm>
            <a:off x="1596150" y="2383302"/>
            <a:ext cx="628650" cy="628650"/>
          </a:xfrm>
          <a:prstGeom prst="rect">
            <a:avLst/>
          </a:prstGeom>
          <a:noFill/>
          <a:ln>
            <a:noFill/>
          </a:ln>
        </p:spPr>
      </p:pic>
      <p:sp>
        <p:nvSpPr>
          <p:cNvPr id="308" name="Google Shape;308;p35"/>
          <p:cNvSpPr txBox="1"/>
          <p:nvPr/>
        </p:nvSpPr>
        <p:spPr>
          <a:xfrm>
            <a:off x="2224800" y="2449825"/>
            <a:ext cx="52536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Programming is personally useful</a:t>
            </a:r>
            <a:endParaRPr sz="2400" b="1">
              <a:solidFill>
                <a:srgbClr val="FFFFFF"/>
              </a:solidFill>
            </a:endParaRPr>
          </a:p>
        </p:txBody>
      </p:sp>
      <p:pic>
        <p:nvPicPr>
          <p:cNvPr id="309" name="Google Shape;309;p35"/>
          <p:cNvPicPr preferRelativeResize="0"/>
          <p:nvPr/>
        </p:nvPicPr>
        <p:blipFill>
          <a:blip r:embed="rId3">
            <a:alphaModFix/>
          </a:blip>
          <a:stretch>
            <a:fillRect/>
          </a:stretch>
        </p:blipFill>
        <p:spPr>
          <a:xfrm>
            <a:off x="1596150" y="3069102"/>
            <a:ext cx="628650" cy="628650"/>
          </a:xfrm>
          <a:prstGeom prst="rect">
            <a:avLst/>
          </a:prstGeom>
          <a:noFill/>
          <a:ln>
            <a:noFill/>
          </a:ln>
        </p:spPr>
      </p:pic>
      <p:sp>
        <p:nvSpPr>
          <p:cNvPr id="310" name="Google Shape;310;p35"/>
          <p:cNvSpPr txBox="1"/>
          <p:nvPr/>
        </p:nvSpPr>
        <p:spPr>
          <a:xfrm>
            <a:off x="2224800" y="3135625"/>
            <a:ext cx="57492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University age is a great time to start</a:t>
            </a:r>
            <a:endParaRPr sz="2400" b="1">
              <a:solidFill>
                <a:srgbClr val="FFFFFF"/>
              </a:solidFill>
            </a:endParaRPr>
          </a:p>
        </p:txBody>
      </p:sp>
      <p:pic>
        <p:nvPicPr>
          <p:cNvPr id="311" name="Google Shape;311;p35"/>
          <p:cNvPicPr preferRelativeResize="0"/>
          <p:nvPr/>
        </p:nvPicPr>
        <p:blipFill>
          <a:blip r:embed="rId3">
            <a:alphaModFix/>
          </a:blip>
          <a:stretch>
            <a:fillRect/>
          </a:stretch>
        </p:blipFill>
        <p:spPr>
          <a:xfrm>
            <a:off x="1596150" y="3754902"/>
            <a:ext cx="628650" cy="628650"/>
          </a:xfrm>
          <a:prstGeom prst="rect">
            <a:avLst/>
          </a:prstGeom>
          <a:noFill/>
          <a:ln>
            <a:noFill/>
          </a:ln>
        </p:spPr>
      </p:pic>
      <p:sp>
        <p:nvSpPr>
          <p:cNvPr id="312" name="Google Shape;312;p35"/>
          <p:cNvSpPr txBox="1"/>
          <p:nvPr/>
        </p:nvSpPr>
        <p:spPr>
          <a:xfrm>
            <a:off x="2224800" y="3821425"/>
            <a:ext cx="64653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Programming is more accessible than ever</a:t>
            </a:r>
            <a:endParaRPr sz="2400" b="1">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Python?</a:t>
            </a:r>
            <a:endParaRPr sz="4800" b="1">
              <a:solidFill>
                <a:srgbClr val="FFFFFF"/>
              </a:solidFill>
            </a:endParaRPr>
          </a:p>
        </p:txBody>
      </p:sp>
      <p:pic>
        <p:nvPicPr>
          <p:cNvPr id="323" name="Google Shape;323;p37"/>
          <p:cNvPicPr preferRelativeResize="0"/>
          <p:nvPr/>
        </p:nvPicPr>
        <p:blipFill>
          <a:blip r:embed="rId3">
            <a:alphaModFix/>
          </a:blip>
          <a:stretch>
            <a:fillRect/>
          </a:stretch>
        </p:blipFill>
        <p:spPr>
          <a:xfrm>
            <a:off x="5627250" y="570449"/>
            <a:ext cx="883299" cy="883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Python?</a:t>
            </a:r>
            <a:endParaRPr sz="4800" b="1">
              <a:solidFill>
                <a:srgbClr val="FFFFFF"/>
              </a:solidFill>
            </a:endParaRPr>
          </a:p>
        </p:txBody>
      </p:sp>
      <p:pic>
        <p:nvPicPr>
          <p:cNvPr id="337" name="Google Shape;337;p39"/>
          <p:cNvPicPr preferRelativeResize="0"/>
          <p:nvPr/>
        </p:nvPicPr>
        <p:blipFill>
          <a:blip r:embed="rId3">
            <a:alphaModFix/>
          </a:blip>
          <a:stretch>
            <a:fillRect/>
          </a:stretch>
        </p:blipFill>
        <p:spPr>
          <a:xfrm>
            <a:off x="5627250" y="570449"/>
            <a:ext cx="883299" cy="883299"/>
          </a:xfrm>
          <a:prstGeom prst="rect">
            <a:avLst/>
          </a:prstGeom>
          <a:noFill/>
          <a:ln>
            <a:noFill/>
          </a:ln>
        </p:spPr>
      </p:pic>
      <p:pic>
        <p:nvPicPr>
          <p:cNvPr id="338" name="Google Shape;338;p39"/>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339" name="Google Shape;339;p39"/>
          <p:cNvSpPr txBox="1"/>
          <p:nvPr/>
        </p:nvSpPr>
        <p:spPr>
          <a:xfrm>
            <a:off x="2224800" y="1764025"/>
            <a:ext cx="61128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rgbClr val="FFFFFF"/>
                </a:solidFill>
              </a:rPr>
              <a:t>Good First programming language</a:t>
            </a:r>
            <a:endParaRPr sz="2400" b="1">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Consistently Popular</a:t>
            </a:r>
            <a:endParaRPr sz="3400" b="1">
              <a:solidFill>
                <a:srgbClr val="FFFFFF"/>
              </a:solidFill>
            </a:endParaRPr>
          </a:p>
        </p:txBody>
      </p:sp>
      <p:pic>
        <p:nvPicPr>
          <p:cNvPr id="345" name="Google Shape;345;p40"/>
          <p:cNvPicPr preferRelativeResize="0"/>
          <p:nvPr/>
        </p:nvPicPr>
        <p:blipFill>
          <a:blip r:embed="rId3">
            <a:alphaModFix/>
          </a:blip>
          <a:stretch>
            <a:fillRect/>
          </a:stretch>
        </p:blipFill>
        <p:spPr>
          <a:xfrm>
            <a:off x="5836500" y="506649"/>
            <a:ext cx="883299" cy="883299"/>
          </a:xfrm>
          <a:prstGeom prst="rect">
            <a:avLst/>
          </a:prstGeom>
          <a:noFill/>
          <a:ln>
            <a:noFill/>
          </a:ln>
        </p:spPr>
      </p:pic>
      <p:pic>
        <p:nvPicPr>
          <p:cNvPr id="346" name="Google Shape;346;p40"/>
          <p:cNvPicPr preferRelativeResize="0"/>
          <p:nvPr/>
        </p:nvPicPr>
        <p:blipFill>
          <a:blip r:embed="rId4">
            <a:alphaModFix/>
          </a:blip>
          <a:stretch>
            <a:fillRect/>
          </a:stretch>
        </p:blipFill>
        <p:spPr>
          <a:xfrm>
            <a:off x="361675" y="1817211"/>
            <a:ext cx="4419602" cy="2369039"/>
          </a:xfrm>
          <a:prstGeom prst="rect">
            <a:avLst/>
          </a:prstGeom>
          <a:noFill/>
          <a:ln>
            <a:noFill/>
          </a:ln>
        </p:spPr>
      </p:pic>
      <p:pic>
        <p:nvPicPr>
          <p:cNvPr id="347" name="Google Shape;347;p40"/>
          <p:cNvPicPr preferRelativeResize="0"/>
          <p:nvPr/>
        </p:nvPicPr>
        <p:blipFill>
          <a:blip r:embed="rId5">
            <a:alphaModFix/>
          </a:blip>
          <a:stretch>
            <a:fillRect/>
          </a:stretch>
        </p:blipFill>
        <p:spPr>
          <a:xfrm>
            <a:off x="5186497" y="1938375"/>
            <a:ext cx="3517840" cy="2802324"/>
          </a:xfrm>
          <a:prstGeom prst="rect">
            <a:avLst/>
          </a:prstGeom>
          <a:noFill/>
          <a:ln>
            <a:noFill/>
          </a:ln>
        </p:spPr>
      </p:pic>
      <p:sp>
        <p:nvSpPr>
          <p:cNvPr id="348" name="Google Shape;348;p40"/>
          <p:cNvSpPr/>
          <p:nvPr/>
        </p:nvSpPr>
        <p:spPr>
          <a:xfrm>
            <a:off x="641523" y="3127249"/>
            <a:ext cx="536975" cy="265025"/>
          </a:xfrm>
          <a:custGeom>
            <a:avLst/>
            <a:gdLst/>
            <a:ahLst/>
            <a:cxnLst/>
            <a:rect l="l" t="t" r="r" b="b"/>
            <a:pathLst>
              <a:path w="21479" h="10601" extrusionOk="0">
                <a:moveTo>
                  <a:pt x="2975" y="8399"/>
                </a:moveTo>
                <a:cubicBezTo>
                  <a:pt x="9228" y="8399"/>
                  <a:pt x="21479" y="11568"/>
                  <a:pt x="21479" y="5315"/>
                </a:cubicBezTo>
                <a:cubicBezTo>
                  <a:pt x="21479" y="-1498"/>
                  <a:pt x="7055" y="-834"/>
                  <a:pt x="1213" y="2671"/>
                </a:cubicBezTo>
                <a:cubicBezTo>
                  <a:pt x="-1057" y="4033"/>
                  <a:pt x="469" y="8234"/>
                  <a:pt x="1654" y="10601"/>
                </a:cubicBezTo>
              </a:path>
            </a:pathLst>
          </a:custGeom>
          <a:noFill/>
          <a:ln w="28575" cap="flat" cmpd="sng">
            <a:solidFill>
              <a:srgbClr val="FF0000"/>
            </a:solidFill>
            <a:prstDash val="solid"/>
            <a:round/>
            <a:headEnd type="none" w="med" len="med"/>
            <a:tailEnd type="none" w="med" len="med"/>
          </a:ln>
        </p:spPr>
      </p:sp>
      <p:sp>
        <p:nvSpPr>
          <p:cNvPr id="349" name="Google Shape;349;p40"/>
          <p:cNvSpPr/>
          <p:nvPr/>
        </p:nvSpPr>
        <p:spPr>
          <a:xfrm>
            <a:off x="6444073" y="2486649"/>
            <a:ext cx="536975" cy="265025"/>
          </a:xfrm>
          <a:custGeom>
            <a:avLst/>
            <a:gdLst/>
            <a:ahLst/>
            <a:cxnLst/>
            <a:rect l="l" t="t" r="r" b="b"/>
            <a:pathLst>
              <a:path w="21479" h="10601" extrusionOk="0">
                <a:moveTo>
                  <a:pt x="2975" y="8399"/>
                </a:moveTo>
                <a:cubicBezTo>
                  <a:pt x="9228" y="8399"/>
                  <a:pt x="21479" y="11568"/>
                  <a:pt x="21479" y="5315"/>
                </a:cubicBezTo>
                <a:cubicBezTo>
                  <a:pt x="21479" y="-1498"/>
                  <a:pt x="7055" y="-834"/>
                  <a:pt x="1213" y="2671"/>
                </a:cubicBezTo>
                <a:cubicBezTo>
                  <a:pt x="-1057" y="4033"/>
                  <a:pt x="469" y="8234"/>
                  <a:pt x="1654" y="10601"/>
                </a:cubicBezTo>
              </a:path>
            </a:pathLst>
          </a:custGeom>
          <a:noFill/>
          <a:ln w="28575" cap="flat" cmpd="sng">
            <a:solidFill>
              <a:srgbClr val="FF0000"/>
            </a:solidFill>
            <a:prstDash val="solid"/>
            <a:round/>
            <a:headEnd type="none" w="med" len="med"/>
            <a:tailEnd type="none" w="med" len="med"/>
          </a:ln>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Consistently Popular</a:t>
            </a:r>
            <a:endParaRPr sz="3400" b="1">
              <a:solidFill>
                <a:srgbClr val="FFFFFF"/>
              </a:solidFill>
            </a:endParaRPr>
          </a:p>
        </p:txBody>
      </p:sp>
      <p:pic>
        <p:nvPicPr>
          <p:cNvPr id="355" name="Google Shape;355;p41"/>
          <p:cNvPicPr preferRelativeResize="0"/>
          <p:nvPr/>
        </p:nvPicPr>
        <p:blipFill>
          <a:blip r:embed="rId3">
            <a:alphaModFix/>
          </a:blip>
          <a:stretch>
            <a:fillRect/>
          </a:stretch>
        </p:blipFill>
        <p:spPr>
          <a:xfrm>
            <a:off x="5836500" y="506649"/>
            <a:ext cx="883299" cy="883299"/>
          </a:xfrm>
          <a:prstGeom prst="rect">
            <a:avLst/>
          </a:prstGeom>
          <a:noFill/>
          <a:ln>
            <a:noFill/>
          </a:ln>
        </p:spPr>
      </p:pic>
      <p:pic>
        <p:nvPicPr>
          <p:cNvPr id="356" name="Google Shape;356;p41"/>
          <p:cNvPicPr preferRelativeResize="0"/>
          <p:nvPr/>
        </p:nvPicPr>
        <p:blipFill>
          <a:blip r:embed="rId4">
            <a:alphaModFix/>
          </a:blip>
          <a:stretch>
            <a:fillRect/>
          </a:stretch>
        </p:blipFill>
        <p:spPr>
          <a:xfrm>
            <a:off x="1904413" y="1518025"/>
            <a:ext cx="5335180" cy="3384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Easy to Read</a:t>
            </a:r>
            <a:endParaRPr sz="3400" b="1">
              <a:solidFill>
                <a:srgbClr val="FFFFFF"/>
              </a:solidFill>
            </a:endParaRPr>
          </a:p>
        </p:txBody>
      </p:sp>
      <p:pic>
        <p:nvPicPr>
          <p:cNvPr id="362" name="Google Shape;362;p42"/>
          <p:cNvPicPr preferRelativeResize="0"/>
          <p:nvPr/>
        </p:nvPicPr>
        <p:blipFill>
          <a:blip r:embed="rId3">
            <a:alphaModFix/>
          </a:blip>
          <a:stretch>
            <a:fillRect/>
          </a:stretch>
        </p:blipFill>
        <p:spPr>
          <a:xfrm>
            <a:off x="4184425" y="417399"/>
            <a:ext cx="883299" cy="883299"/>
          </a:xfrm>
          <a:prstGeom prst="rect">
            <a:avLst/>
          </a:prstGeom>
          <a:noFill/>
          <a:ln>
            <a:noFill/>
          </a:ln>
        </p:spPr>
      </p:pic>
      <p:pic>
        <p:nvPicPr>
          <p:cNvPr id="363" name="Google Shape;363;p42"/>
          <p:cNvPicPr preferRelativeResize="0"/>
          <p:nvPr/>
        </p:nvPicPr>
        <p:blipFill>
          <a:blip r:embed="rId4">
            <a:alphaModFix/>
          </a:blip>
          <a:stretch>
            <a:fillRect/>
          </a:stretch>
        </p:blipFill>
        <p:spPr>
          <a:xfrm>
            <a:off x="1044700" y="1551075"/>
            <a:ext cx="3527306" cy="3384948"/>
          </a:xfrm>
          <a:prstGeom prst="rect">
            <a:avLst/>
          </a:prstGeom>
          <a:noFill/>
          <a:ln>
            <a:noFill/>
          </a:ln>
        </p:spPr>
      </p:pic>
      <p:pic>
        <p:nvPicPr>
          <p:cNvPr id="364" name="Google Shape;364;p42"/>
          <p:cNvPicPr preferRelativeResize="0"/>
          <p:nvPr/>
        </p:nvPicPr>
        <p:blipFill>
          <a:blip r:embed="rId5">
            <a:alphaModFix/>
          </a:blip>
          <a:stretch>
            <a:fillRect/>
          </a:stretch>
        </p:blipFill>
        <p:spPr>
          <a:xfrm>
            <a:off x="5350802" y="1551075"/>
            <a:ext cx="2757749" cy="2656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3"/>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Easy to Write</a:t>
            </a:r>
            <a:endParaRPr sz="3400" b="1">
              <a:solidFill>
                <a:srgbClr val="FFFFFF"/>
              </a:solidFill>
            </a:endParaRPr>
          </a:p>
        </p:txBody>
      </p:sp>
      <p:pic>
        <p:nvPicPr>
          <p:cNvPr id="370" name="Google Shape;370;p43"/>
          <p:cNvPicPr preferRelativeResize="0"/>
          <p:nvPr/>
        </p:nvPicPr>
        <p:blipFill>
          <a:blip r:embed="rId3">
            <a:alphaModFix/>
          </a:blip>
          <a:stretch>
            <a:fillRect/>
          </a:stretch>
        </p:blipFill>
        <p:spPr>
          <a:xfrm>
            <a:off x="4184425" y="417399"/>
            <a:ext cx="883299" cy="883299"/>
          </a:xfrm>
          <a:prstGeom prst="rect">
            <a:avLst/>
          </a:prstGeom>
          <a:noFill/>
          <a:ln>
            <a:noFill/>
          </a:ln>
        </p:spPr>
      </p:pic>
      <p:pic>
        <p:nvPicPr>
          <p:cNvPr id="371" name="Google Shape;371;p43"/>
          <p:cNvPicPr preferRelativeResize="0"/>
          <p:nvPr/>
        </p:nvPicPr>
        <p:blipFill>
          <a:blip r:embed="rId4">
            <a:alphaModFix/>
          </a:blip>
          <a:stretch>
            <a:fillRect/>
          </a:stretch>
        </p:blipFill>
        <p:spPr>
          <a:xfrm>
            <a:off x="2358313" y="1529050"/>
            <a:ext cx="5415920" cy="3384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Loads of tools (libraries, packages)</a:t>
            </a:r>
            <a:endParaRPr sz="3400" b="1">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5"/>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00" b="1">
                <a:solidFill>
                  <a:srgbClr val="FFFFFF"/>
                </a:solidFill>
              </a:rPr>
              <a:t>Loads of tools (libraries, packages)</a:t>
            </a:r>
            <a:endParaRPr sz="3400" b="1">
              <a:solidFill>
                <a:srgbClr val="FFFFFF"/>
              </a:solidFill>
            </a:endParaRPr>
          </a:p>
        </p:txBody>
      </p:sp>
      <p:sp>
        <p:nvSpPr>
          <p:cNvPr id="382" name="Google Shape;382;p45"/>
          <p:cNvSpPr txBox="1"/>
          <p:nvPr/>
        </p:nvSpPr>
        <p:spPr>
          <a:xfrm>
            <a:off x="1541950" y="1420800"/>
            <a:ext cx="6344100" cy="74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rPr>
              <a:t>Open up terminal, and type:</a:t>
            </a:r>
            <a:endParaRPr sz="1800">
              <a:solidFill>
                <a:srgbClr val="FFFFFF"/>
              </a:solidFill>
            </a:endParaRPr>
          </a:p>
          <a:p>
            <a:pPr marL="0" lvl="0" indent="0">
              <a:spcBef>
                <a:spcPts val="0"/>
              </a:spcBef>
              <a:spcAft>
                <a:spcPts val="0"/>
              </a:spcAft>
              <a:buNone/>
            </a:pPr>
            <a:endParaRPr sz="1800">
              <a:solidFill>
                <a:srgbClr val="FFFFFF"/>
              </a:solidFill>
            </a:endParaRPr>
          </a:p>
          <a:p>
            <a:pPr marL="0" lvl="0" indent="0">
              <a:spcBef>
                <a:spcPts val="0"/>
              </a:spcBef>
              <a:spcAft>
                <a:spcPts val="0"/>
              </a:spcAft>
              <a:buNone/>
            </a:pPr>
            <a:r>
              <a:rPr lang="en" sz="1800">
                <a:solidFill>
                  <a:srgbClr val="FFFFFF"/>
                </a:solidFill>
              </a:rPr>
              <a:t>&gt;&gt;&gt;conda list</a:t>
            </a:r>
            <a:endParaRPr sz="1800">
              <a:solidFill>
                <a:srgbClr val="FFFFFF"/>
              </a:solidFill>
            </a:endParaRPr>
          </a:p>
          <a:p>
            <a:pPr marL="0" lvl="0" indent="0">
              <a:spcBef>
                <a:spcPts val="0"/>
              </a:spcBef>
              <a:spcAft>
                <a:spcPts val="0"/>
              </a:spcAft>
              <a:buNone/>
            </a:pPr>
            <a:endParaRPr sz="1800">
              <a:solidFill>
                <a:srgbClr val="FFFFFF"/>
              </a:solidFill>
            </a:endParaRPr>
          </a:p>
          <a:p>
            <a:pPr marL="0" lvl="0" indent="0">
              <a:spcBef>
                <a:spcPts val="0"/>
              </a:spcBef>
              <a:spcAft>
                <a:spcPts val="0"/>
              </a:spcAft>
              <a:buNone/>
            </a:pPr>
            <a:r>
              <a:rPr lang="en" sz="1800">
                <a:solidFill>
                  <a:srgbClr val="FFFFFF"/>
                </a:solidFill>
              </a:rPr>
              <a:t>To see how many you have</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6"/>
          <p:cNvPicPr preferRelativeResize="0"/>
          <p:nvPr/>
        </p:nvPicPr>
        <p:blipFill>
          <a:blip r:embed="rId3">
            <a:alphaModFix/>
          </a:blip>
          <a:stretch>
            <a:fillRect/>
          </a:stretch>
        </p:blipFill>
        <p:spPr>
          <a:xfrm>
            <a:off x="1749425" y="152400"/>
            <a:ext cx="6060885"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6"/>
          <p:cNvPicPr preferRelativeResize="0"/>
          <p:nvPr/>
        </p:nvPicPr>
        <p:blipFill>
          <a:blip r:embed="rId3">
            <a:alphaModFix/>
          </a:blip>
          <a:stretch>
            <a:fillRect/>
          </a:stretch>
        </p:blipFill>
        <p:spPr>
          <a:xfrm>
            <a:off x="152400" y="152400"/>
            <a:ext cx="5761947" cy="4838701"/>
          </a:xfrm>
          <a:prstGeom prst="rect">
            <a:avLst/>
          </a:prstGeom>
          <a:noFill/>
          <a:ln>
            <a:noFill/>
          </a:ln>
        </p:spPr>
      </p:pic>
      <p:pic>
        <p:nvPicPr>
          <p:cNvPr id="155" name="Google Shape;155;p16"/>
          <p:cNvPicPr preferRelativeResize="0"/>
          <p:nvPr/>
        </p:nvPicPr>
        <p:blipFill>
          <a:blip r:embed="rId4">
            <a:alphaModFix/>
          </a:blip>
          <a:stretch>
            <a:fillRect/>
          </a:stretch>
        </p:blipFill>
        <p:spPr>
          <a:xfrm>
            <a:off x="4340625" y="152400"/>
            <a:ext cx="4653500" cy="925950"/>
          </a:xfrm>
          <a:prstGeom prst="rect">
            <a:avLst/>
          </a:prstGeom>
          <a:noFill/>
          <a:ln>
            <a:noFill/>
          </a:ln>
        </p:spPr>
      </p:pic>
      <p:sp>
        <p:nvSpPr>
          <p:cNvPr id="156" name="Google Shape;156;p16"/>
          <p:cNvSpPr/>
          <p:nvPr/>
        </p:nvSpPr>
        <p:spPr>
          <a:xfrm>
            <a:off x="374475" y="1057325"/>
            <a:ext cx="3083900" cy="33050"/>
          </a:xfrm>
          <a:custGeom>
            <a:avLst/>
            <a:gdLst/>
            <a:ahLst/>
            <a:cxnLst/>
            <a:rect l="l" t="t" r="r" b="b"/>
            <a:pathLst>
              <a:path w="123356" h="1322" extrusionOk="0">
                <a:moveTo>
                  <a:pt x="0" y="1322"/>
                </a:moveTo>
                <a:cubicBezTo>
                  <a:pt x="41121" y="1322"/>
                  <a:pt x="82235" y="0"/>
                  <a:pt x="123356" y="0"/>
                </a:cubicBezTo>
              </a:path>
            </a:pathLst>
          </a:custGeom>
          <a:noFill/>
          <a:ln w="28575" cap="flat" cmpd="sng">
            <a:solidFill>
              <a:srgbClr val="FF0000"/>
            </a:solidFill>
            <a:prstDash val="solid"/>
            <a:round/>
            <a:headEnd type="none" w="med" len="med"/>
            <a:tailEnd type="none" w="med" len="med"/>
          </a:ln>
        </p:spPr>
      </p:sp>
      <p:sp>
        <p:nvSpPr>
          <p:cNvPr id="157" name="Google Shape;157;p16"/>
          <p:cNvSpPr/>
          <p:nvPr/>
        </p:nvSpPr>
        <p:spPr>
          <a:xfrm>
            <a:off x="374475" y="1508900"/>
            <a:ext cx="3337225" cy="76200"/>
          </a:xfrm>
          <a:custGeom>
            <a:avLst/>
            <a:gdLst/>
            <a:ahLst/>
            <a:cxnLst/>
            <a:rect l="l" t="t" r="r" b="b"/>
            <a:pathLst>
              <a:path w="133489" h="3048" extrusionOk="0">
                <a:moveTo>
                  <a:pt x="0" y="2203"/>
                </a:moveTo>
                <a:cubicBezTo>
                  <a:pt x="32015" y="2203"/>
                  <a:pt x="64185" y="4511"/>
                  <a:pt x="96041" y="1322"/>
                </a:cubicBezTo>
                <a:cubicBezTo>
                  <a:pt x="104375" y="488"/>
                  <a:pt x="112777" y="441"/>
                  <a:pt x="121153" y="441"/>
                </a:cubicBezTo>
                <a:cubicBezTo>
                  <a:pt x="125268" y="441"/>
                  <a:pt x="129810" y="1842"/>
                  <a:pt x="133489" y="0"/>
                </a:cubicBezTo>
              </a:path>
            </a:pathLst>
          </a:custGeom>
          <a:noFill/>
          <a:ln w="28575" cap="flat" cmpd="sng">
            <a:solidFill>
              <a:srgbClr val="FF0000"/>
            </a:solidFill>
            <a:prstDash val="solid"/>
            <a:round/>
            <a:headEnd type="none" w="med" len="med"/>
            <a:tailEnd type="none" w="med" len="med"/>
          </a:ln>
        </p:spPr>
      </p:sp>
      <p:sp>
        <p:nvSpPr>
          <p:cNvPr id="158" name="Google Shape;158;p16"/>
          <p:cNvSpPr/>
          <p:nvPr/>
        </p:nvSpPr>
        <p:spPr>
          <a:xfrm>
            <a:off x="374475" y="1927425"/>
            <a:ext cx="3403300" cy="44075"/>
          </a:xfrm>
          <a:custGeom>
            <a:avLst/>
            <a:gdLst/>
            <a:ahLst/>
            <a:cxnLst/>
            <a:rect l="l" t="t" r="r" b="b"/>
            <a:pathLst>
              <a:path w="136132" h="1763" extrusionOk="0">
                <a:moveTo>
                  <a:pt x="0" y="1763"/>
                </a:moveTo>
                <a:cubicBezTo>
                  <a:pt x="45381" y="1763"/>
                  <a:pt x="90751" y="0"/>
                  <a:pt x="136132" y="0"/>
                </a:cubicBezTo>
              </a:path>
            </a:pathLst>
          </a:custGeom>
          <a:noFill/>
          <a:ln w="28575" cap="flat" cmpd="sng">
            <a:solidFill>
              <a:srgbClr val="FF0000"/>
            </a:solidFill>
            <a:prstDash val="solid"/>
            <a:round/>
            <a:headEnd type="none" w="med" len="med"/>
            <a:tailEnd type="none" w="med" len="med"/>
          </a:ln>
        </p:spPr>
      </p:sp>
      <p:sp>
        <p:nvSpPr>
          <p:cNvPr id="159" name="Google Shape;159;p16"/>
          <p:cNvSpPr/>
          <p:nvPr/>
        </p:nvSpPr>
        <p:spPr>
          <a:xfrm>
            <a:off x="440550" y="2296142"/>
            <a:ext cx="4306450" cy="106100"/>
          </a:xfrm>
          <a:custGeom>
            <a:avLst/>
            <a:gdLst/>
            <a:ahLst/>
            <a:cxnLst/>
            <a:rect l="l" t="t" r="r" b="b"/>
            <a:pathLst>
              <a:path w="172258" h="4244" extrusionOk="0">
                <a:moveTo>
                  <a:pt x="0" y="1552"/>
                </a:moveTo>
                <a:cubicBezTo>
                  <a:pt x="29958" y="1552"/>
                  <a:pt x="60100" y="-1760"/>
                  <a:pt x="89874" y="1552"/>
                </a:cubicBezTo>
                <a:cubicBezTo>
                  <a:pt x="101558" y="2852"/>
                  <a:pt x="113480" y="1214"/>
                  <a:pt x="125118" y="2874"/>
                </a:cubicBezTo>
                <a:cubicBezTo>
                  <a:pt x="132243" y="3891"/>
                  <a:pt x="139723" y="5058"/>
                  <a:pt x="146706" y="3314"/>
                </a:cubicBezTo>
                <a:cubicBezTo>
                  <a:pt x="155000" y="1243"/>
                  <a:pt x="163709" y="1111"/>
                  <a:pt x="172258" y="1111"/>
                </a:cubicBezTo>
              </a:path>
            </a:pathLst>
          </a:custGeom>
          <a:noFill/>
          <a:ln w="28575" cap="flat" cmpd="sng">
            <a:solidFill>
              <a:srgbClr val="FF0000"/>
            </a:solidFill>
            <a:prstDash val="solid"/>
            <a:round/>
            <a:headEnd type="none" w="med" len="med"/>
            <a:tailEnd type="none" w="med" len="med"/>
          </a:ln>
        </p:spPr>
      </p:sp>
      <p:sp>
        <p:nvSpPr>
          <p:cNvPr id="160" name="Google Shape;160;p16"/>
          <p:cNvSpPr/>
          <p:nvPr/>
        </p:nvSpPr>
        <p:spPr>
          <a:xfrm>
            <a:off x="418525" y="2731450"/>
            <a:ext cx="2334950" cy="108775"/>
          </a:xfrm>
          <a:custGeom>
            <a:avLst/>
            <a:gdLst/>
            <a:ahLst/>
            <a:cxnLst/>
            <a:rect l="l" t="t" r="r" b="b"/>
            <a:pathLst>
              <a:path w="93398" h="4351" extrusionOk="0">
                <a:moveTo>
                  <a:pt x="0" y="3525"/>
                </a:moveTo>
                <a:cubicBezTo>
                  <a:pt x="22322" y="3525"/>
                  <a:pt x="44780" y="5552"/>
                  <a:pt x="66965" y="3084"/>
                </a:cubicBezTo>
                <a:cubicBezTo>
                  <a:pt x="75781" y="2103"/>
                  <a:pt x="84527" y="0"/>
                  <a:pt x="93398" y="0"/>
                </a:cubicBezTo>
              </a:path>
            </a:pathLst>
          </a:custGeom>
          <a:noFill/>
          <a:ln w="28575" cap="flat" cmpd="sng">
            <a:solidFill>
              <a:srgbClr val="FF0000"/>
            </a:solidFill>
            <a:prstDash val="solid"/>
            <a:round/>
            <a:headEnd type="none" w="med" len="med"/>
            <a:tailEnd type="none" w="med" len="med"/>
          </a:ln>
        </p:spPr>
      </p:sp>
      <p:sp>
        <p:nvSpPr>
          <p:cNvPr id="161" name="Google Shape;161;p16"/>
          <p:cNvSpPr/>
          <p:nvPr/>
        </p:nvSpPr>
        <p:spPr>
          <a:xfrm>
            <a:off x="374475" y="3169425"/>
            <a:ext cx="3337225" cy="108781"/>
          </a:xfrm>
          <a:custGeom>
            <a:avLst/>
            <a:gdLst/>
            <a:ahLst/>
            <a:cxnLst/>
            <a:rect l="l" t="t" r="r" b="b"/>
            <a:pathLst>
              <a:path w="133489" h="8654" extrusionOk="0">
                <a:moveTo>
                  <a:pt x="0" y="6167"/>
                </a:moveTo>
                <a:cubicBezTo>
                  <a:pt x="20127" y="6167"/>
                  <a:pt x="40352" y="10155"/>
                  <a:pt x="60356" y="7930"/>
                </a:cubicBezTo>
                <a:cubicBezTo>
                  <a:pt x="71074" y="6738"/>
                  <a:pt x="81754" y="5078"/>
                  <a:pt x="92517" y="4405"/>
                </a:cubicBezTo>
                <a:cubicBezTo>
                  <a:pt x="100772" y="3889"/>
                  <a:pt x="109000" y="2930"/>
                  <a:pt x="117188" y="1762"/>
                </a:cubicBezTo>
                <a:cubicBezTo>
                  <a:pt x="122599" y="990"/>
                  <a:pt x="128598" y="2440"/>
                  <a:pt x="133489" y="0"/>
                </a:cubicBezTo>
              </a:path>
            </a:pathLst>
          </a:custGeom>
          <a:noFill/>
          <a:ln w="28575" cap="flat" cmpd="sng">
            <a:solidFill>
              <a:srgbClr val="FF0000"/>
            </a:solidFill>
            <a:prstDash val="solid"/>
            <a:round/>
            <a:headEnd type="none" w="med" len="med"/>
            <a:tailEnd type="none" w="med" len="med"/>
          </a:ln>
        </p:spPr>
      </p:sp>
      <p:sp>
        <p:nvSpPr>
          <p:cNvPr id="162" name="Google Shape;162;p16"/>
          <p:cNvSpPr/>
          <p:nvPr/>
        </p:nvSpPr>
        <p:spPr>
          <a:xfrm>
            <a:off x="429550" y="3535475"/>
            <a:ext cx="1784250" cy="99125"/>
          </a:xfrm>
          <a:custGeom>
            <a:avLst/>
            <a:gdLst/>
            <a:ahLst/>
            <a:cxnLst/>
            <a:rect l="l" t="t" r="r" b="b"/>
            <a:pathLst>
              <a:path w="71370" h="3965" extrusionOk="0">
                <a:moveTo>
                  <a:pt x="0" y="3965"/>
                </a:moveTo>
                <a:cubicBezTo>
                  <a:pt x="23827" y="3965"/>
                  <a:pt x="47543" y="0"/>
                  <a:pt x="71370" y="0"/>
                </a:cubicBezTo>
              </a:path>
            </a:pathLst>
          </a:custGeom>
          <a:noFill/>
          <a:ln w="28575" cap="flat" cmpd="sng">
            <a:solidFill>
              <a:srgbClr val="FF0000"/>
            </a:solidFill>
            <a:prstDash val="solid"/>
            <a:round/>
            <a:headEnd type="none" w="med" len="med"/>
            <a:tailEnd type="none" w="med" len="med"/>
          </a:ln>
        </p:spPr>
      </p:sp>
      <p:sp>
        <p:nvSpPr>
          <p:cNvPr id="163" name="Google Shape;163;p16"/>
          <p:cNvSpPr/>
          <p:nvPr/>
        </p:nvSpPr>
        <p:spPr>
          <a:xfrm>
            <a:off x="440550" y="4479648"/>
            <a:ext cx="2356975" cy="36050"/>
          </a:xfrm>
          <a:custGeom>
            <a:avLst/>
            <a:gdLst/>
            <a:ahLst/>
            <a:cxnLst/>
            <a:rect l="l" t="t" r="r" b="b"/>
            <a:pathLst>
              <a:path w="94279" h="1442" extrusionOk="0">
                <a:moveTo>
                  <a:pt x="0" y="1442"/>
                </a:moveTo>
                <a:cubicBezTo>
                  <a:pt x="31298" y="-1400"/>
                  <a:pt x="62852" y="1002"/>
                  <a:pt x="94279" y="1002"/>
                </a:cubicBezTo>
              </a:path>
            </a:pathLst>
          </a:custGeom>
          <a:noFill/>
          <a:ln w="28575" cap="flat" cmpd="sng">
            <a:solidFill>
              <a:srgbClr val="FF0000"/>
            </a:solidFill>
            <a:prstDash val="solid"/>
            <a:round/>
            <a:headEnd type="none" w="med" len="med"/>
            <a:tailEnd type="none" w="med" len="med"/>
          </a:ln>
        </p:spPr>
      </p:sp>
      <p:sp>
        <p:nvSpPr>
          <p:cNvPr id="164" name="Google Shape;164;p16"/>
          <p:cNvSpPr/>
          <p:nvPr/>
        </p:nvSpPr>
        <p:spPr>
          <a:xfrm>
            <a:off x="341425" y="4868150"/>
            <a:ext cx="3271150" cy="77100"/>
          </a:xfrm>
          <a:custGeom>
            <a:avLst/>
            <a:gdLst/>
            <a:ahLst/>
            <a:cxnLst/>
            <a:rect l="l" t="t" r="r" b="b"/>
            <a:pathLst>
              <a:path w="130846" h="3084" extrusionOk="0">
                <a:moveTo>
                  <a:pt x="0" y="3084"/>
                </a:moveTo>
                <a:cubicBezTo>
                  <a:pt x="43627" y="3084"/>
                  <a:pt x="87219" y="0"/>
                  <a:pt x="130846" y="0"/>
                </a:cubicBezTo>
              </a:path>
            </a:pathLst>
          </a:custGeom>
          <a:noFill/>
          <a:ln w="28575" cap="flat" cmpd="sng">
            <a:solidFill>
              <a:srgbClr val="FF0000"/>
            </a:solidFill>
            <a:prstDash val="solid"/>
            <a:round/>
            <a:headEnd type="none" w="med" len="med"/>
            <a:tailEnd type="none" w="med" len="med"/>
          </a:ln>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7"/>
          <p:cNvPicPr preferRelativeResize="0"/>
          <p:nvPr/>
        </p:nvPicPr>
        <p:blipFill>
          <a:blip r:embed="rId3">
            <a:alphaModFix/>
          </a:blip>
          <a:stretch>
            <a:fillRect/>
          </a:stretch>
        </p:blipFill>
        <p:spPr>
          <a:xfrm>
            <a:off x="0" y="241100"/>
            <a:ext cx="9144000" cy="4572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8"/>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Python is open-source!</a:t>
            </a:r>
            <a:endParaRPr sz="4800" b="1">
              <a:solidFill>
                <a:srgbClr val="FFFFFF"/>
              </a:solidFill>
            </a:endParaRPr>
          </a:p>
        </p:txBody>
      </p:sp>
      <p:sp>
        <p:nvSpPr>
          <p:cNvPr id="398" name="Google Shape;398;p48"/>
          <p:cNvSpPr txBox="1"/>
          <p:nvPr/>
        </p:nvSpPr>
        <p:spPr>
          <a:xfrm>
            <a:off x="715900" y="1586000"/>
            <a:ext cx="6344100" cy="74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200" dirty="0">
                <a:solidFill>
                  <a:srgbClr val="FFFFFF"/>
                </a:solidFill>
              </a:rPr>
              <a:t>It’s free to use, unlike MATLAB</a:t>
            </a:r>
            <a:endParaRPr sz="2200" dirty="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txBox="1"/>
          <p:nvPr/>
        </p:nvSpPr>
        <p:spPr>
          <a:xfrm>
            <a:off x="1167475" y="506650"/>
            <a:ext cx="7797600" cy="94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rgbClr val="FFFFFF"/>
                </a:solidFill>
              </a:rPr>
              <a:t>Why Python?</a:t>
            </a:r>
            <a:endParaRPr sz="4800" b="1">
              <a:solidFill>
                <a:srgbClr val="FFFFFF"/>
              </a:solidFill>
            </a:endParaRPr>
          </a:p>
        </p:txBody>
      </p:sp>
      <p:pic>
        <p:nvPicPr>
          <p:cNvPr id="404" name="Google Shape;404;p49"/>
          <p:cNvPicPr preferRelativeResize="0"/>
          <p:nvPr/>
        </p:nvPicPr>
        <p:blipFill>
          <a:blip r:embed="rId3">
            <a:alphaModFix/>
          </a:blip>
          <a:stretch>
            <a:fillRect/>
          </a:stretch>
        </p:blipFill>
        <p:spPr>
          <a:xfrm>
            <a:off x="5627250" y="570449"/>
            <a:ext cx="883299" cy="883299"/>
          </a:xfrm>
          <a:prstGeom prst="rect">
            <a:avLst/>
          </a:prstGeom>
          <a:noFill/>
          <a:ln>
            <a:noFill/>
          </a:ln>
        </p:spPr>
      </p:pic>
      <p:pic>
        <p:nvPicPr>
          <p:cNvPr id="405" name="Google Shape;405;p49"/>
          <p:cNvPicPr preferRelativeResize="0"/>
          <p:nvPr/>
        </p:nvPicPr>
        <p:blipFill>
          <a:blip r:embed="rId3">
            <a:alphaModFix/>
          </a:blip>
          <a:stretch>
            <a:fillRect/>
          </a:stretch>
        </p:blipFill>
        <p:spPr>
          <a:xfrm>
            <a:off x="1596150" y="1697502"/>
            <a:ext cx="628650" cy="628650"/>
          </a:xfrm>
          <a:prstGeom prst="rect">
            <a:avLst/>
          </a:prstGeom>
          <a:noFill/>
          <a:ln>
            <a:noFill/>
          </a:ln>
        </p:spPr>
      </p:pic>
      <p:sp>
        <p:nvSpPr>
          <p:cNvPr id="406" name="Google Shape;406;p49"/>
          <p:cNvSpPr txBox="1"/>
          <p:nvPr/>
        </p:nvSpPr>
        <p:spPr>
          <a:xfrm>
            <a:off x="2224800" y="1764025"/>
            <a:ext cx="6112800" cy="49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a:solidFill>
                  <a:srgbClr val="FFFFFF"/>
                </a:solidFill>
              </a:rPr>
              <a:t>Good First programming language</a:t>
            </a:r>
            <a:endParaRPr sz="2400" b="1">
              <a:solidFill>
                <a:srgbClr val="FFFFFF"/>
              </a:solidFill>
            </a:endParaRPr>
          </a:p>
          <a:p>
            <a:pPr marL="457200" lvl="0" indent="-381000" rtl="0">
              <a:spcBef>
                <a:spcPts val="0"/>
              </a:spcBef>
              <a:spcAft>
                <a:spcPts val="0"/>
              </a:spcAft>
              <a:buClr>
                <a:srgbClr val="FFFFFF"/>
              </a:buClr>
              <a:buSzPts val="2400"/>
              <a:buChar char="-"/>
            </a:pPr>
            <a:r>
              <a:rPr lang="en" sz="2400" b="1">
                <a:solidFill>
                  <a:srgbClr val="FFFFFF"/>
                </a:solidFill>
              </a:rPr>
              <a:t>Easy to Read</a:t>
            </a:r>
            <a:endParaRPr sz="2400" b="1">
              <a:solidFill>
                <a:srgbClr val="FFFFFF"/>
              </a:solidFill>
            </a:endParaRPr>
          </a:p>
          <a:p>
            <a:pPr marL="457200" lvl="0" indent="-381000" rtl="0">
              <a:spcBef>
                <a:spcPts val="0"/>
              </a:spcBef>
              <a:spcAft>
                <a:spcPts val="0"/>
              </a:spcAft>
              <a:buClr>
                <a:srgbClr val="FFFFFF"/>
              </a:buClr>
              <a:buSzPts val="2400"/>
              <a:buChar char="-"/>
            </a:pPr>
            <a:r>
              <a:rPr lang="en" sz="2400" b="1">
                <a:solidFill>
                  <a:srgbClr val="FFFFFF"/>
                </a:solidFill>
              </a:rPr>
              <a:t>Easy to Write</a:t>
            </a:r>
            <a:endParaRPr sz="2400" b="1">
              <a:solidFill>
                <a:srgbClr val="FFFFFF"/>
              </a:solidFill>
            </a:endParaRPr>
          </a:p>
          <a:p>
            <a:pPr marL="457200" lvl="0" indent="-381000" rtl="0">
              <a:spcBef>
                <a:spcPts val="0"/>
              </a:spcBef>
              <a:spcAft>
                <a:spcPts val="0"/>
              </a:spcAft>
              <a:buClr>
                <a:srgbClr val="FFFFFF"/>
              </a:buClr>
              <a:buSzPts val="2400"/>
              <a:buChar char="-"/>
            </a:pPr>
            <a:r>
              <a:rPr lang="en" sz="2400" b="1">
                <a:solidFill>
                  <a:srgbClr val="FFFFFF"/>
                </a:solidFill>
              </a:rPr>
              <a:t>Loads of Tools</a:t>
            </a:r>
            <a:endParaRPr sz="2400" b="1">
              <a:solidFill>
                <a:srgbClr val="FFFFFF"/>
              </a:solidFill>
            </a:endParaRPr>
          </a:p>
          <a:p>
            <a:pPr marL="0" lvl="0" indent="0" rtl="0">
              <a:spcBef>
                <a:spcPts val="0"/>
              </a:spcBef>
              <a:spcAft>
                <a:spcPts val="0"/>
              </a:spcAft>
              <a:buNone/>
            </a:pPr>
            <a:r>
              <a:rPr lang="en" sz="2400" b="1">
                <a:solidFill>
                  <a:srgbClr val="FFFFFF"/>
                </a:solidFill>
              </a:rPr>
              <a:t>Open-Source!</a:t>
            </a:r>
            <a:endParaRPr sz="2400" b="1">
              <a:solidFill>
                <a:srgbClr val="FFFFFF"/>
              </a:solidFill>
            </a:endParaRPr>
          </a:p>
        </p:txBody>
      </p:sp>
      <p:pic>
        <p:nvPicPr>
          <p:cNvPr id="407" name="Google Shape;407;p49"/>
          <p:cNvPicPr preferRelativeResize="0"/>
          <p:nvPr/>
        </p:nvPicPr>
        <p:blipFill>
          <a:blip r:embed="rId3">
            <a:alphaModFix/>
          </a:blip>
          <a:stretch>
            <a:fillRect/>
          </a:stretch>
        </p:blipFill>
        <p:spPr>
          <a:xfrm>
            <a:off x="1596150" y="3145302"/>
            <a:ext cx="628650" cy="628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0"/>
          <p:cNvPicPr preferRelativeResize="0"/>
          <p:nvPr/>
        </p:nvPicPr>
        <p:blipFill>
          <a:blip r:embed="rId3">
            <a:alphaModFix/>
          </a:blip>
          <a:stretch>
            <a:fillRect/>
          </a:stretch>
        </p:blipFill>
        <p:spPr>
          <a:xfrm>
            <a:off x="0" y="0"/>
            <a:ext cx="9144000" cy="5226054"/>
          </a:xfrm>
          <a:prstGeom prst="rect">
            <a:avLst/>
          </a:prstGeom>
          <a:noFill/>
          <a:ln>
            <a:noFill/>
          </a:ln>
        </p:spPr>
      </p:pic>
      <p:sp>
        <p:nvSpPr>
          <p:cNvPr id="413" name="Google Shape;413;p50"/>
          <p:cNvSpPr txBox="1"/>
          <p:nvPr/>
        </p:nvSpPr>
        <p:spPr>
          <a:xfrm>
            <a:off x="837050" y="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t>Python is a favorite &lt;3</a:t>
            </a:r>
            <a:endParaRPr sz="3200" b="1"/>
          </a:p>
        </p:txBody>
      </p:sp>
      <p:sp>
        <p:nvSpPr>
          <p:cNvPr id="414" name="Google Shape;414;p50"/>
          <p:cNvSpPr txBox="1"/>
          <p:nvPr/>
        </p:nvSpPr>
        <p:spPr>
          <a:xfrm>
            <a:off x="5361950" y="3436350"/>
            <a:ext cx="3559200" cy="8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t>84.6% approval</a:t>
            </a:r>
            <a:endParaRPr sz="32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51"/>
          <p:cNvPicPr preferRelativeResize="0"/>
          <p:nvPr/>
        </p:nvPicPr>
        <p:blipFill>
          <a:blip r:embed="rId3">
            <a:alphaModFix/>
          </a:blip>
          <a:stretch>
            <a:fillRect/>
          </a:stretch>
        </p:blipFill>
        <p:spPr>
          <a:xfrm>
            <a:off x="0" y="0"/>
            <a:ext cx="9144000" cy="5226054"/>
          </a:xfrm>
          <a:prstGeom prst="rect">
            <a:avLst/>
          </a:prstGeom>
          <a:noFill/>
          <a:ln>
            <a:noFill/>
          </a:ln>
        </p:spPr>
      </p:pic>
      <p:sp>
        <p:nvSpPr>
          <p:cNvPr id="420" name="Google Shape;420;p51"/>
          <p:cNvSpPr txBox="1"/>
          <p:nvPr/>
        </p:nvSpPr>
        <p:spPr>
          <a:xfrm>
            <a:off x="837050" y="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t>Especially to young people</a:t>
            </a:r>
            <a:endParaRPr sz="3200" b="1"/>
          </a:p>
        </p:txBody>
      </p:sp>
      <p:sp>
        <p:nvSpPr>
          <p:cNvPr id="421" name="Google Shape;421;p51"/>
          <p:cNvSpPr txBox="1"/>
          <p:nvPr/>
        </p:nvSpPr>
        <p:spPr>
          <a:xfrm>
            <a:off x="5361950" y="3436350"/>
            <a:ext cx="3559200" cy="8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a:t>88.0% approval</a:t>
            </a:r>
            <a:endParaRPr sz="3200"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p:nvPr/>
        </p:nvSpPr>
        <p:spPr>
          <a:xfrm>
            <a:off x="2830575" y="770975"/>
            <a:ext cx="61785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FFFF"/>
                </a:solidFill>
              </a:rPr>
              <a:t>Course</a:t>
            </a:r>
            <a:endParaRPr sz="7200" b="1">
              <a:solidFill>
                <a:srgbClr val="FFFFFF"/>
              </a:solidFill>
            </a:endParaRPr>
          </a:p>
          <a:p>
            <a:pPr marL="0" lvl="0" indent="0" algn="ctr" rtl="0">
              <a:spcBef>
                <a:spcPts val="0"/>
              </a:spcBef>
              <a:spcAft>
                <a:spcPts val="0"/>
              </a:spcAft>
              <a:buNone/>
            </a:pPr>
            <a:r>
              <a:rPr lang="en" sz="7200" b="1">
                <a:solidFill>
                  <a:srgbClr val="FFFFFF"/>
                </a:solidFill>
              </a:rPr>
              <a:t>Overview</a:t>
            </a:r>
            <a:endParaRPr sz="7200" b="1">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1785104"/>
          </a:xfrm>
          <a:prstGeom prst="rect">
            <a:avLst/>
          </a:prstGeom>
        </p:spPr>
        <p:txBody>
          <a:bodyPr wrap="square">
            <a:spAutoFit/>
          </a:bodyPr>
          <a:lstStyle/>
          <a:p>
            <a:r>
              <a:rPr lang="en-US" sz="2200" b="1" dirty="0">
                <a:solidFill>
                  <a:schemeClr val="bg1"/>
                </a:solidFill>
                <a:latin typeface="system-ui" charset="0"/>
              </a:rPr>
              <a:t>-Python </a:t>
            </a:r>
            <a:r>
              <a:rPr lang="en-US" sz="2200" b="1" dirty="0" smtClean="0">
                <a:solidFill>
                  <a:schemeClr val="bg1"/>
                </a:solidFill>
                <a:latin typeface="system-ui" charset="0"/>
              </a:rPr>
              <a:t>Basics (2 Sessions)</a:t>
            </a:r>
          </a:p>
          <a:p>
            <a:r>
              <a:rPr lang="en-US" sz="2200" b="1" dirty="0" smtClean="0">
                <a:solidFill>
                  <a:schemeClr val="bg1"/>
                </a:solidFill>
                <a:latin typeface="system-ui" charset="0"/>
              </a:rPr>
              <a:t>-Automating </a:t>
            </a:r>
            <a:r>
              <a:rPr lang="en-US" sz="2200" b="1" dirty="0">
                <a:solidFill>
                  <a:schemeClr val="bg1"/>
                </a:solidFill>
                <a:latin typeface="system-ui" charset="0"/>
              </a:rPr>
              <a:t>Email </a:t>
            </a:r>
            <a:r>
              <a:rPr lang="en-US" sz="2200" b="1" dirty="0" smtClean="0">
                <a:solidFill>
                  <a:schemeClr val="bg1"/>
                </a:solidFill>
                <a:latin typeface="system-ui" charset="0"/>
              </a:rPr>
              <a:t>Sending (3rd Session)</a:t>
            </a:r>
            <a:r>
              <a:rPr lang="en-US" sz="2200" b="1" dirty="0">
                <a:solidFill>
                  <a:schemeClr val="bg1"/>
                </a:solidFill>
              </a:rPr>
              <a:t/>
            </a:r>
            <a:br>
              <a:rPr lang="en-US" sz="2200" b="1" dirty="0">
                <a:solidFill>
                  <a:schemeClr val="bg1"/>
                </a:solidFill>
              </a:rPr>
            </a:br>
            <a:r>
              <a:rPr lang="en-US" sz="2200" b="1" dirty="0">
                <a:solidFill>
                  <a:schemeClr val="bg1"/>
                </a:solidFill>
                <a:latin typeface="system-ui" charset="0"/>
              </a:rPr>
              <a:t>-Web </a:t>
            </a:r>
            <a:r>
              <a:rPr lang="en-US" sz="2200" b="1" dirty="0" smtClean="0">
                <a:solidFill>
                  <a:schemeClr val="bg1"/>
                </a:solidFill>
                <a:latin typeface="system-ui" charset="0"/>
              </a:rPr>
              <a:t>Scraping and APIs (4th Session)</a:t>
            </a:r>
            <a:r>
              <a:rPr lang="en-US" sz="2200" b="1" dirty="0">
                <a:solidFill>
                  <a:schemeClr val="bg1"/>
                </a:solidFill>
              </a:rPr>
              <a:t/>
            </a:r>
            <a:br>
              <a:rPr lang="en-US" sz="2200" b="1" dirty="0">
                <a:solidFill>
                  <a:schemeClr val="bg1"/>
                </a:solidFill>
              </a:rPr>
            </a:br>
            <a:r>
              <a:rPr lang="en-US" sz="2200" b="1" dirty="0">
                <a:solidFill>
                  <a:schemeClr val="bg1"/>
                </a:solidFill>
                <a:latin typeface="system-ui" charset="0"/>
              </a:rPr>
              <a:t>-Object </a:t>
            </a:r>
            <a:r>
              <a:rPr lang="en-US" sz="2200" b="1" dirty="0" smtClean="0">
                <a:solidFill>
                  <a:schemeClr val="bg1"/>
                </a:solidFill>
                <a:latin typeface="system-ui" charset="0"/>
              </a:rPr>
              <a:t>Orientation (5</a:t>
            </a:r>
            <a:r>
              <a:rPr lang="en-US" sz="2200" b="1" baseline="30000" dirty="0" smtClean="0">
                <a:solidFill>
                  <a:schemeClr val="bg1"/>
                </a:solidFill>
                <a:latin typeface="system-ui" charset="0"/>
              </a:rPr>
              <a:t>th</a:t>
            </a:r>
            <a:r>
              <a:rPr lang="en-US" sz="2200" b="1" dirty="0" smtClean="0">
                <a:solidFill>
                  <a:schemeClr val="bg1"/>
                </a:solidFill>
                <a:latin typeface="system-ui" charset="0"/>
              </a:rPr>
              <a:t> Session)</a:t>
            </a:r>
            <a:r>
              <a:rPr lang="en-US" sz="2200" b="1" dirty="0">
                <a:solidFill>
                  <a:schemeClr val="bg1"/>
                </a:solidFill>
              </a:rPr>
              <a:t/>
            </a:r>
            <a:br>
              <a:rPr lang="en-US" sz="2200" b="1" dirty="0">
                <a:solidFill>
                  <a:schemeClr val="bg1"/>
                </a:solidFill>
              </a:rPr>
            </a:br>
            <a:r>
              <a:rPr lang="en-US" sz="2200" b="1" dirty="0">
                <a:solidFill>
                  <a:schemeClr val="bg1"/>
                </a:solidFill>
                <a:latin typeface="system-ui" charset="0"/>
              </a:rPr>
              <a:t>-A Taste of Data </a:t>
            </a:r>
            <a:r>
              <a:rPr lang="en-US" sz="2200" b="1" dirty="0" smtClean="0">
                <a:solidFill>
                  <a:schemeClr val="bg1"/>
                </a:solidFill>
                <a:latin typeface="system-ui" charset="0"/>
              </a:rPr>
              <a:t>Science (6th Session)</a:t>
            </a:r>
            <a:endParaRPr lang="en-US" sz="2200" b="1" dirty="0">
              <a:solidFill>
                <a:schemeClr val="bg1"/>
              </a:solidFill>
            </a:endParaRPr>
          </a:p>
        </p:txBody>
      </p:sp>
    </p:spTree>
    <p:extLst>
      <p:ext uri="{BB962C8B-B14F-4D97-AF65-F5344CB8AC3E}">
        <p14:creationId xmlns:p14="http://schemas.microsoft.com/office/powerpoint/2010/main" val="2125832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1446550"/>
          </a:xfrm>
          <a:prstGeom prst="rect">
            <a:avLst/>
          </a:prstGeom>
        </p:spPr>
        <p:txBody>
          <a:bodyPr wrap="square">
            <a:spAutoFit/>
          </a:bodyPr>
          <a:lstStyle/>
          <a:p>
            <a:r>
              <a:rPr lang="en-US" sz="2200" b="1" dirty="0">
                <a:solidFill>
                  <a:schemeClr val="bg1"/>
                </a:solidFill>
                <a:latin typeface="system-ui" charset="0"/>
              </a:rPr>
              <a:t>-Python </a:t>
            </a:r>
            <a:r>
              <a:rPr lang="en-US" sz="2200" b="1" dirty="0" smtClean="0">
                <a:solidFill>
                  <a:schemeClr val="bg1"/>
                </a:solidFill>
                <a:latin typeface="system-ui" charset="0"/>
              </a:rPr>
              <a:t>Basics (2 Sessions)</a:t>
            </a:r>
          </a:p>
          <a:p>
            <a:endParaRPr lang="en-US" sz="2200" b="1" dirty="0">
              <a:solidFill>
                <a:schemeClr val="bg1"/>
              </a:solidFill>
              <a:latin typeface="system-ui" charset="0"/>
            </a:endParaRPr>
          </a:p>
          <a:p>
            <a:r>
              <a:rPr lang="en-US" sz="2200" b="1" dirty="0" smtClean="0">
                <a:solidFill>
                  <a:schemeClr val="bg1"/>
                </a:solidFill>
                <a:latin typeface="system-ui" charset="0"/>
              </a:rPr>
              <a:t>Using Python Like a Calculator</a:t>
            </a:r>
          </a:p>
          <a:p>
            <a:r>
              <a:rPr lang="en-US" sz="2200" b="1" dirty="0" smtClean="0">
                <a:solidFill>
                  <a:schemeClr val="bg1"/>
                </a:solidFill>
                <a:latin typeface="system-ui" charset="0"/>
              </a:rPr>
              <a:t>How Python works</a:t>
            </a:r>
            <a:endParaRPr lang="en-US" sz="2200" b="1" dirty="0">
              <a:solidFill>
                <a:schemeClr val="bg1"/>
              </a:solidFill>
            </a:endParaRPr>
          </a:p>
        </p:txBody>
      </p:sp>
    </p:spTree>
    <p:extLst>
      <p:ext uri="{BB962C8B-B14F-4D97-AF65-F5344CB8AC3E}">
        <p14:creationId xmlns:p14="http://schemas.microsoft.com/office/powerpoint/2010/main" val="1387294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1446550"/>
          </a:xfrm>
          <a:prstGeom prst="rect">
            <a:avLst/>
          </a:prstGeom>
        </p:spPr>
        <p:txBody>
          <a:bodyPr wrap="square">
            <a:spAutoFit/>
          </a:bodyPr>
          <a:lstStyle/>
          <a:p>
            <a:r>
              <a:rPr lang="en-US" sz="2200" b="1" dirty="0" smtClean="0">
                <a:solidFill>
                  <a:schemeClr val="bg1"/>
                </a:solidFill>
                <a:latin typeface="system-ui" charset="0"/>
              </a:rPr>
              <a:t>-</a:t>
            </a:r>
            <a:r>
              <a:rPr lang="en-US" sz="2200" b="1" dirty="0">
                <a:solidFill>
                  <a:schemeClr val="bg1"/>
                </a:solidFill>
                <a:latin typeface="system-ui" charset="0"/>
              </a:rPr>
              <a:t>Automating Email Sending (3rd Session)</a:t>
            </a:r>
            <a:r>
              <a:rPr lang="en-US" sz="2200" b="1" dirty="0">
                <a:solidFill>
                  <a:schemeClr val="bg1"/>
                </a:solidFill>
              </a:rPr>
              <a:t/>
            </a:r>
            <a:br>
              <a:rPr lang="en-US" sz="2200" b="1" dirty="0">
                <a:solidFill>
                  <a:schemeClr val="bg1"/>
                </a:solidFill>
              </a:rPr>
            </a:br>
            <a:endParaRPr lang="en-US" sz="2200" b="1" dirty="0" smtClean="0">
              <a:solidFill>
                <a:schemeClr val="bg1"/>
              </a:solidFill>
            </a:endParaRPr>
          </a:p>
          <a:p>
            <a:r>
              <a:rPr lang="en-US" sz="2200" b="1" dirty="0" smtClean="0">
                <a:solidFill>
                  <a:schemeClr val="bg1"/>
                </a:solidFill>
                <a:latin typeface="system-ui" charset="0"/>
              </a:rPr>
              <a:t>Send personalized emails to a list of a few hundred people</a:t>
            </a:r>
            <a:endParaRPr lang="en-US" sz="2200" b="1" dirty="0">
              <a:solidFill>
                <a:schemeClr val="bg1"/>
              </a:solidFill>
              <a:latin typeface="system-ui" charset="0"/>
            </a:endParaRPr>
          </a:p>
        </p:txBody>
      </p:sp>
      <p:pic>
        <p:nvPicPr>
          <p:cNvPr id="3" name="Google Shape;199;p22"/>
          <p:cNvPicPr preferRelativeResize="0"/>
          <p:nvPr/>
        </p:nvPicPr>
        <p:blipFill>
          <a:blip r:embed="rId3">
            <a:alphaModFix/>
          </a:blip>
          <a:stretch>
            <a:fillRect/>
          </a:stretch>
        </p:blipFill>
        <p:spPr>
          <a:xfrm>
            <a:off x="4470121" y="2775383"/>
            <a:ext cx="2105200" cy="1052600"/>
          </a:xfrm>
          <a:prstGeom prst="rect">
            <a:avLst/>
          </a:prstGeom>
          <a:noFill/>
          <a:ln>
            <a:noFill/>
          </a:ln>
        </p:spPr>
      </p:pic>
    </p:spTree>
    <p:extLst>
      <p:ext uri="{BB962C8B-B14F-4D97-AF65-F5344CB8AC3E}">
        <p14:creationId xmlns:p14="http://schemas.microsoft.com/office/powerpoint/2010/main" val="1559760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2123658"/>
          </a:xfrm>
          <a:prstGeom prst="rect">
            <a:avLst/>
          </a:prstGeom>
        </p:spPr>
        <p:txBody>
          <a:bodyPr wrap="square">
            <a:spAutoFit/>
          </a:bodyPr>
          <a:lstStyle/>
          <a:p>
            <a:r>
              <a:rPr lang="en-US" sz="2200" b="1" dirty="0" smtClean="0">
                <a:solidFill>
                  <a:schemeClr val="bg1"/>
                </a:solidFill>
                <a:latin typeface="system-ui" charset="0"/>
              </a:rPr>
              <a:t>-</a:t>
            </a:r>
            <a:r>
              <a:rPr lang="en-US" sz="2200" b="1" dirty="0">
                <a:solidFill>
                  <a:schemeClr val="bg1"/>
                </a:solidFill>
                <a:latin typeface="system-ui" charset="0"/>
              </a:rPr>
              <a:t>Web Scraping </a:t>
            </a:r>
            <a:r>
              <a:rPr lang="en-US" sz="2200" b="1" dirty="0" smtClean="0">
                <a:solidFill>
                  <a:schemeClr val="bg1"/>
                </a:solidFill>
                <a:latin typeface="system-ui" charset="0"/>
              </a:rPr>
              <a:t>+ APIs (4th </a:t>
            </a:r>
            <a:r>
              <a:rPr lang="en-US" sz="2200" b="1" dirty="0">
                <a:solidFill>
                  <a:schemeClr val="bg1"/>
                </a:solidFill>
                <a:latin typeface="system-ui" charset="0"/>
              </a:rPr>
              <a:t>Session)</a:t>
            </a:r>
            <a:r>
              <a:rPr lang="en-US" sz="2200" b="1" dirty="0">
                <a:solidFill>
                  <a:schemeClr val="bg1"/>
                </a:solidFill>
              </a:rPr>
              <a:t/>
            </a:r>
            <a:br>
              <a:rPr lang="en-US" sz="2200" b="1" dirty="0">
                <a:solidFill>
                  <a:schemeClr val="bg1"/>
                </a:solidFill>
              </a:rPr>
            </a:br>
            <a:endParaRPr lang="en-US" sz="2200" b="1" dirty="0" smtClean="0">
              <a:solidFill>
                <a:schemeClr val="bg1"/>
              </a:solidFill>
            </a:endParaRPr>
          </a:p>
          <a:p>
            <a:r>
              <a:rPr lang="en-US" sz="2200" b="1" dirty="0" smtClean="0">
                <a:solidFill>
                  <a:schemeClr val="bg1"/>
                </a:solidFill>
                <a:latin typeface="system-ui" charset="0"/>
              </a:rPr>
              <a:t>How to get data from websites to use in your own programs</a:t>
            </a:r>
          </a:p>
          <a:p>
            <a:endParaRPr lang="en-US" sz="2200" b="1" dirty="0">
              <a:solidFill>
                <a:schemeClr val="bg1"/>
              </a:solidFill>
              <a:latin typeface="system-ui" charset="0"/>
            </a:endParaRPr>
          </a:p>
          <a:p>
            <a:r>
              <a:rPr lang="en-US" sz="2200" b="1" dirty="0" smtClean="0">
                <a:solidFill>
                  <a:schemeClr val="bg1"/>
                </a:solidFill>
                <a:latin typeface="system-ui" charset="0"/>
              </a:rPr>
              <a:t>(i.e. Weather, Crypto Prices, News)</a:t>
            </a:r>
            <a:endParaRPr lang="en-US" sz="2200" b="1" dirty="0">
              <a:solidFill>
                <a:schemeClr val="bg1"/>
              </a:solidFill>
              <a:latin typeface="system-ui" charset="0"/>
            </a:endParaRPr>
          </a:p>
        </p:txBody>
      </p:sp>
      <p:pic>
        <p:nvPicPr>
          <p:cNvPr id="3" name="Google Shape;208;p23"/>
          <p:cNvPicPr preferRelativeResize="0"/>
          <p:nvPr/>
        </p:nvPicPr>
        <p:blipFill>
          <a:blip r:embed="rId3">
            <a:alphaModFix/>
          </a:blip>
          <a:stretch>
            <a:fillRect/>
          </a:stretch>
        </p:blipFill>
        <p:spPr>
          <a:xfrm>
            <a:off x="5813339" y="3079275"/>
            <a:ext cx="1744750" cy="1744750"/>
          </a:xfrm>
          <a:prstGeom prst="rect">
            <a:avLst/>
          </a:prstGeom>
          <a:noFill/>
          <a:ln>
            <a:noFill/>
          </a:ln>
        </p:spPr>
      </p:pic>
      <p:pic>
        <p:nvPicPr>
          <p:cNvPr id="4" name="Google Shape;209;p23"/>
          <p:cNvPicPr preferRelativeResize="0"/>
          <p:nvPr/>
        </p:nvPicPr>
        <p:blipFill>
          <a:blip r:embed="rId4">
            <a:alphaModFix/>
          </a:blip>
          <a:stretch>
            <a:fillRect/>
          </a:stretch>
        </p:blipFill>
        <p:spPr>
          <a:xfrm>
            <a:off x="2123875" y="3286675"/>
            <a:ext cx="2838190" cy="1537350"/>
          </a:xfrm>
          <a:prstGeom prst="rect">
            <a:avLst/>
          </a:prstGeom>
          <a:noFill/>
          <a:ln>
            <a:noFill/>
          </a:ln>
        </p:spPr>
      </p:pic>
    </p:spTree>
    <p:extLst>
      <p:ext uri="{BB962C8B-B14F-4D97-AF65-F5344CB8AC3E}">
        <p14:creationId xmlns:p14="http://schemas.microsoft.com/office/powerpoint/2010/main" val="177861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673200" y="14538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Programming can be personally useful</a:t>
            </a:r>
            <a:endParaRPr sz="4800" b="1">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1446550"/>
          </a:xfrm>
          <a:prstGeom prst="rect">
            <a:avLst/>
          </a:prstGeom>
        </p:spPr>
        <p:txBody>
          <a:bodyPr wrap="square">
            <a:spAutoFit/>
          </a:bodyPr>
          <a:lstStyle/>
          <a:p>
            <a:r>
              <a:rPr lang="en-US" sz="2200" b="1" dirty="0" smtClean="0">
                <a:solidFill>
                  <a:schemeClr val="bg1"/>
                </a:solidFill>
                <a:latin typeface="system-ui" charset="0"/>
              </a:rPr>
              <a:t>-Object Orientation </a:t>
            </a:r>
            <a:r>
              <a:rPr lang="en-US" sz="2200" b="1" dirty="0">
                <a:solidFill>
                  <a:schemeClr val="bg1"/>
                </a:solidFill>
                <a:latin typeface="system-ui" charset="0"/>
              </a:rPr>
              <a:t>(5</a:t>
            </a:r>
            <a:r>
              <a:rPr lang="en-US" sz="2200" b="1" baseline="30000" dirty="0">
                <a:solidFill>
                  <a:schemeClr val="bg1"/>
                </a:solidFill>
                <a:latin typeface="system-ui" charset="0"/>
              </a:rPr>
              <a:t>th</a:t>
            </a:r>
            <a:r>
              <a:rPr lang="en-US" sz="2200" b="1" dirty="0">
                <a:solidFill>
                  <a:schemeClr val="bg1"/>
                </a:solidFill>
                <a:latin typeface="system-ui" charset="0"/>
              </a:rPr>
              <a:t> Session</a:t>
            </a:r>
            <a:r>
              <a:rPr lang="en-US" sz="2200" b="1" dirty="0" smtClean="0">
                <a:solidFill>
                  <a:schemeClr val="bg1"/>
                </a:solidFill>
                <a:latin typeface="system-ui" charset="0"/>
              </a:rPr>
              <a:t>)</a:t>
            </a:r>
          </a:p>
          <a:p>
            <a:endParaRPr lang="en-US" sz="2200" b="1" dirty="0" smtClean="0">
              <a:solidFill>
                <a:schemeClr val="bg1"/>
              </a:solidFill>
            </a:endParaRPr>
          </a:p>
          <a:p>
            <a:r>
              <a:rPr lang="en-US" sz="2200" b="1" dirty="0" smtClean="0">
                <a:solidFill>
                  <a:schemeClr val="bg1"/>
                </a:solidFill>
                <a:latin typeface="system-ui" charset="0"/>
              </a:rPr>
              <a:t>How to organize code to understand and build more complex programs (i.e. games)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745" y="2213496"/>
            <a:ext cx="3498112" cy="2727985"/>
          </a:xfrm>
          <a:prstGeom prst="rect">
            <a:avLst/>
          </a:prstGeom>
        </p:spPr>
      </p:pic>
    </p:spTree>
    <p:extLst>
      <p:ext uri="{BB962C8B-B14F-4D97-AF65-F5344CB8AC3E}">
        <p14:creationId xmlns:p14="http://schemas.microsoft.com/office/powerpoint/2010/main" val="2089436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Rectangle 1"/>
          <p:cNvSpPr/>
          <p:nvPr/>
        </p:nvSpPr>
        <p:spPr>
          <a:xfrm>
            <a:off x="3179135" y="636640"/>
            <a:ext cx="5752214" cy="2123658"/>
          </a:xfrm>
          <a:prstGeom prst="rect">
            <a:avLst/>
          </a:prstGeom>
        </p:spPr>
        <p:txBody>
          <a:bodyPr wrap="square">
            <a:spAutoFit/>
          </a:bodyPr>
          <a:lstStyle/>
          <a:p>
            <a:r>
              <a:rPr lang="en-US" sz="2200" b="1" dirty="0" smtClean="0">
                <a:solidFill>
                  <a:schemeClr val="bg1"/>
                </a:solidFill>
                <a:latin typeface="system-ui" charset="0"/>
              </a:rPr>
              <a:t>-</a:t>
            </a:r>
            <a:r>
              <a:rPr lang="en-US" sz="2200" b="1" dirty="0">
                <a:solidFill>
                  <a:schemeClr val="bg1"/>
                </a:solidFill>
                <a:latin typeface="system-ui" charset="0"/>
              </a:rPr>
              <a:t>A Taste of Data Science (6th </a:t>
            </a:r>
            <a:r>
              <a:rPr lang="en-US" sz="2200" b="1" dirty="0" smtClean="0">
                <a:solidFill>
                  <a:schemeClr val="bg1"/>
                </a:solidFill>
                <a:latin typeface="system-ui" charset="0"/>
              </a:rPr>
              <a:t>Session)</a:t>
            </a:r>
          </a:p>
          <a:p>
            <a:endParaRPr lang="en-US" sz="2200" b="1" dirty="0">
              <a:solidFill>
                <a:schemeClr val="bg1"/>
              </a:solidFill>
              <a:latin typeface="system-ui" charset="0"/>
            </a:endParaRPr>
          </a:p>
          <a:p>
            <a:r>
              <a:rPr lang="en-US" sz="2200" b="1" dirty="0" smtClean="0">
                <a:solidFill>
                  <a:schemeClr val="bg1"/>
                </a:solidFill>
                <a:latin typeface="system-ui" charset="0"/>
              </a:rPr>
              <a:t>Using Pandas to play with </a:t>
            </a:r>
            <a:r>
              <a:rPr lang="en-US" sz="2200" b="1" dirty="0" err="1" smtClean="0">
                <a:solidFill>
                  <a:schemeClr val="bg1"/>
                </a:solidFill>
                <a:latin typeface="system-ui" charset="0"/>
              </a:rPr>
              <a:t>csvs</a:t>
            </a:r>
            <a:r>
              <a:rPr lang="en-US" sz="2200" b="1" dirty="0" smtClean="0">
                <a:solidFill>
                  <a:schemeClr val="bg1"/>
                </a:solidFill>
                <a:latin typeface="system-ui" charset="0"/>
              </a:rPr>
              <a:t> (way faster than Excel can :p )</a:t>
            </a:r>
          </a:p>
          <a:p>
            <a:endParaRPr lang="en-US" sz="2200" b="1" dirty="0">
              <a:solidFill>
                <a:schemeClr val="bg1"/>
              </a:solidFill>
              <a:latin typeface="system-ui" charset="0"/>
            </a:endParaRPr>
          </a:p>
          <a:p>
            <a:r>
              <a:rPr lang="en-US" sz="2200" b="1" dirty="0" smtClean="0">
                <a:solidFill>
                  <a:schemeClr val="bg1"/>
                </a:solidFill>
                <a:latin typeface="system-ui" charset="0"/>
              </a:rPr>
              <a:t>Play with the MNIST digit dataset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60" y="2776300"/>
            <a:ext cx="2982433" cy="2236825"/>
          </a:xfrm>
          <a:prstGeom prst="rect">
            <a:avLst/>
          </a:prstGeom>
        </p:spPr>
      </p:pic>
      <p:pic>
        <p:nvPicPr>
          <p:cNvPr id="4" name="Google Shape;211;p23"/>
          <p:cNvPicPr preferRelativeResize="0"/>
          <p:nvPr/>
        </p:nvPicPr>
        <p:blipFill>
          <a:blip r:embed="rId4">
            <a:alphaModFix/>
          </a:blip>
          <a:stretch>
            <a:fillRect/>
          </a:stretch>
        </p:blipFill>
        <p:spPr>
          <a:xfrm>
            <a:off x="4545623" y="2988162"/>
            <a:ext cx="3223289" cy="1813100"/>
          </a:xfrm>
          <a:prstGeom prst="rect">
            <a:avLst/>
          </a:prstGeom>
          <a:noFill/>
          <a:ln>
            <a:noFill/>
          </a:ln>
        </p:spPr>
      </p:pic>
    </p:spTree>
    <p:extLst>
      <p:ext uri="{BB962C8B-B14F-4D97-AF65-F5344CB8AC3E}">
        <p14:creationId xmlns:p14="http://schemas.microsoft.com/office/powerpoint/2010/main" val="850819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p:nvPr/>
        </p:nvSpPr>
        <p:spPr>
          <a:xfrm>
            <a:off x="673200" y="14538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Programming can be personally useful</a:t>
            </a:r>
            <a:endParaRPr sz="4800" b="1">
              <a:solidFill>
                <a:srgbClr val="FFFFFF"/>
              </a:solidFill>
            </a:endParaRPr>
          </a:p>
        </p:txBody>
      </p:sp>
      <p:pic>
        <p:nvPicPr>
          <p:cNvPr id="182" name="Google Shape;182;p19"/>
          <p:cNvPicPr preferRelativeResize="0"/>
          <p:nvPr/>
        </p:nvPicPr>
        <p:blipFill>
          <a:blip r:embed="rId3">
            <a:alphaModFix/>
          </a:blip>
          <a:stretch>
            <a:fillRect/>
          </a:stretch>
        </p:blipFill>
        <p:spPr>
          <a:xfrm>
            <a:off x="2720763" y="59400"/>
            <a:ext cx="3702475" cy="489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p:nvPr/>
        </p:nvSpPr>
        <p:spPr>
          <a:xfrm>
            <a:off x="1146800" y="4295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Stuff that we’ll automate?</a:t>
            </a:r>
            <a:endParaRPr sz="4800"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p:nvPr/>
        </p:nvSpPr>
        <p:spPr>
          <a:xfrm>
            <a:off x="1146800" y="429550"/>
            <a:ext cx="7797600" cy="9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Stuff that we’ll automate?</a:t>
            </a:r>
            <a:endParaRPr sz="4800" b="1">
              <a:solidFill>
                <a:srgbClr val="FFFFFF"/>
              </a:solidFill>
            </a:endParaRPr>
          </a:p>
        </p:txBody>
      </p:sp>
      <p:pic>
        <p:nvPicPr>
          <p:cNvPr id="193" name="Google Shape;193;p21"/>
          <p:cNvPicPr preferRelativeResize="0"/>
          <p:nvPr/>
        </p:nvPicPr>
        <p:blipFill>
          <a:blip r:embed="rId3">
            <a:alphaModFix/>
          </a:blip>
          <a:stretch>
            <a:fillRect/>
          </a:stretch>
        </p:blipFill>
        <p:spPr>
          <a:xfrm>
            <a:off x="1099600" y="1850350"/>
            <a:ext cx="2105200" cy="10526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1242</Words>
  <Application>Microsoft Macintosh PowerPoint</Application>
  <PresentationFormat>On-screen Show (16:9)</PresentationFormat>
  <Paragraphs>193</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Lato</vt:lpstr>
      <vt:lpstr>Montserrat</vt:lpstr>
      <vt:lpstr>system-ui</vt:lpstr>
      <vt:lpstr>Arial</vt:lpstr>
      <vt:lpstr>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edwardhartemink@gmail.com</cp:lastModifiedBy>
  <cp:revision>14</cp:revision>
  <dcterms:modified xsi:type="dcterms:W3CDTF">2018-10-17T10:08:51Z</dcterms:modified>
</cp:coreProperties>
</file>